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Oswald ExtraLight"/>
      <p:regular r:id="rId43"/>
      <p:bold r:id="rId44"/>
    </p:embeddedFont>
    <p:embeddedFont>
      <p:font typeface="Oswald Medium"/>
      <p:regular r:id="rId45"/>
      <p:bold r:id="rId46"/>
    </p:embeddedFont>
    <p:embeddedFont>
      <p:font typeface="Roboto Thin"/>
      <p:regular r:id="rId47"/>
      <p:bold r:id="rId48"/>
      <p:italic r:id="rId49"/>
      <p:boldItalic r:id="rId50"/>
    </p:embeddedFont>
    <p:embeddedFont>
      <p:font typeface="Roboto Medium"/>
      <p:regular r:id="rId51"/>
      <p:bold r:id="rId52"/>
      <p:italic r:id="rId53"/>
      <p:boldItalic r:id="rId54"/>
    </p:embeddedFont>
    <p:embeddedFont>
      <p:font typeface="Roboto"/>
      <p:regular r:id="rId55"/>
      <p:bold r:id="rId56"/>
      <p:italic r:id="rId57"/>
      <p:boldItalic r:id="rId58"/>
    </p:embeddedFont>
    <p:embeddedFont>
      <p:font typeface="Montserrat"/>
      <p:regular r:id="rId59"/>
      <p:bold r:id="rId60"/>
      <p:italic r:id="rId61"/>
      <p:boldItalic r:id="rId62"/>
    </p:embeddedFont>
    <p:embeddedFont>
      <p:font typeface="Krub"/>
      <p:regular r:id="rId63"/>
      <p:bold r:id="rId64"/>
      <p:italic r:id="rId65"/>
      <p:boldItalic r:id="rId66"/>
    </p:embeddedFont>
    <p:embeddedFont>
      <p:font typeface="Oswald"/>
      <p:regular r:id="rId67"/>
      <p:bold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F323CC-0DCC-4B73-8787-57AD6F13A315}">
  <a:tblStyle styleId="{D7F323CC-0DCC-4B73-8787-57AD6F13A3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OswaldExtraLight-bold.fntdata"/><Relationship Id="rId43" Type="http://schemas.openxmlformats.org/officeDocument/2006/relationships/font" Target="fonts/OswaldExtraLight-regular.fntdata"/><Relationship Id="rId46" Type="http://schemas.openxmlformats.org/officeDocument/2006/relationships/font" Target="fonts/OswaldMedium-bold.fntdata"/><Relationship Id="rId45" Type="http://schemas.openxmlformats.org/officeDocument/2006/relationships/font" Target="fonts/Oswal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64" Type="http://schemas.openxmlformats.org/officeDocument/2006/relationships/font" Target="fonts/Krub-bold.fntdata"/><Relationship Id="rId63" Type="http://schemas.openxmlformats.org/officeDocument/2006/relationships/font" Target="fonts/Krub-regular.fntdata"/><Relationship Id="rId22" Type="http://schemas.openxmlformats.org/officeDocument/2006/relationships/slide" Target="slides/slide17.xml"/><Relationship Id="rId66" Type="http://schemas.openxmlformats.org/officeDocument/2006/relationships/font" Target="fonts/Krub-boldItalic.fntdata"/><Relationship Id="rId21" Type="http://schemas.openxmlformats.org/officeDocument/2006/relationships/slide" Target="slides/slide16.xml"/><Relationship Id="rId65" Type="http://schemas.openxmlformats.org/officeDocument/2006/relationships/font" Target="fonts/Krub-italic.fntdata"/><Relationship Id="rId24" Type="http://schemas.openxmlformats.org/officeDocument/2006/relationships/slide" Target="slides/slide19.xml"/><Relationship Id="rId68" Type="http://schemas.openxmlformats.org/officeDocument/2006/relationships/font" Target="fonts/Oswald-bold.fntdata"/><Relationship Id="rId23" Type="http://schemas.openxmlformats.org/officeDocument/2006/relationships/slide" Target="slides/slide18.xml"/><Relationship Id="rId67" Type="http://schemas.openxmlformats.org/officeDocument/2006/relationships/font" Target="fonts/Oswald-regular.fntdata"/><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Thin-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wenty-first_Amendment_to_the_United_States_Constitut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vinfolio.com/2016/02/12/the-individuality-of-taste-bacteria-in-your-mouth-affect-the-aroma-of-wine-study-says/" TargetMode="External"/><Relationship Id="rId3" Type="http://schemas.openxmlformats.org/officeDocument/2006/relationships/hyperlink" Target="https://winefolly.com/deep-dive/understanding-acidity-in-win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93a9f9f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93a9f9f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358b5851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358b5851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097b429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097b429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7dc82cd0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7dc82cd0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Melanie</a:t>
            </a:r>
            <a:endParaRPr>
              <a:solidFill>
                <a:schemeClr val="dk1"/>
              </a:solidFill>
              <a:highlight>
                <a:schemeClr val="lt1"/>
              </a:highlight>
              <a:latin typeface="Verdana"/>
              <a:ea typeface="Verdana"/>
              <a:cs typeface="Verdana"/>
              <a:sym typeface="Verdana"/>
            </a:endParaRPr>
          </a:p>
          <a:p>
            <a:pPr indent="0" lvl="0" marL="0" rtl="0" algn="l">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444444"/>
                </a:solidFill>
                <a:latin typeface="Times New Roman"/>
                <a:ea typeface="Times New Roman"/>
                <a:cs typeface="Times New Roman"/>
                <a:sym typeface="Times New Roman"/>
              </a:rPr>
              <a:t>System established after the passage of the </a:t>
            </a:r>
            <a:r>
              <a:rPr lang="en" sz="1200">
                <a:solidFill>
                  <a:srgbClr val="444444"/>
                </a:solidFill>
                <a:uFill>
                  <a:noFill/>
                </a:uFill>
                <a:latin typeface="Times New Roman"/>
                <a:ea typeface="Times New Roman"/>
                <a:cs typeface="Times New Roman"/>
                <a:sym typeface="Times New Roman"/>
                <a:hlinkClick r:id="rId2">
                  <a:extLst>
                    <a:ext uri="{A12FA001-AC4F-418D-AE19-62706E023703}">
                      <ahyp:hlinkClr val="tx"/>
                    </a:ext>
                  </a:extLst>
                </a:hlinkClick>
              </a:rPr>
              <a:t>21st Amendment</a:t>
            </a:r>
            <a:r>
              <a:rPr lang="en" sz="1200">
                <a:solidFill>
                  <a:srgbClr val="444444"/>
                </a:solidFill>
                <a:latin typeface="Times New Roman"/>
                <a:ea typeface="Times New Roman"/>
                <a:cs typeface="Times New Roman"/>
                <a:sym typeface="Times New Roman"/>
              </a:rPr>
              <a:t> ending prohibition in 1933. The regulation of alcohol sale and consumption was left to the states. Direct to consumer is becoming more more popular. </a:t>
            </a:r>
            <a:endParaRPr sz="1200">
              <a:solidFill>
                <a:srgbClr val="444444"/>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404040"/>
                </a:solidFill>
                <a:latin typeface="Open Sans"/>
                <a:ea typeface="Open Sans"/>
                <a:cs typeface="Open Sans"/>
                <a:sym typeface="Open Sans"/>
              </a:rPr>
              <a:t>While direct-to-consumer (DtC) sales from wineries have risen dramatically since a 2005 Supreme Court decision opened most states to direct shipping</a:t>
            </a:r>
            <a:endParaRPr sz="1200">
              <a:solidFill>
                <a:srgbClr val="404040"/>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bf799512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bf799512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Melanie</a:t>
            </a:r>
            <a:endParaRPr>
              <a:solidFill>
                <a:schemeClr val="dk1"/>
              </a:solidFill>
              <a:highlight>
                <a:schemeClr val="lt1"/>
              </a:highlight>
              <a:latin typeface="Verdana"/>
              <a:ea typeface="Verdana"/>
              <a:cs typeface="Verdana"/>
              <a:sym typeface="Verdana"/>
            </a:endParaRPr>
          </a:p>
          <a:p>
            <a:pPr indent="0" lvl="0" marL="0" rtl="0" algn="l">
              <a:spcBef>
                <a:spcPts val="0"/>
              </a:spcBef>
              <a:spcAft>
                <a:spcPts val="0"/>
              </a:spcAft>
              <a:buNone/>
            </a:pPr>
            <a:r>
              <a:t/>
            </a:r>
            <a:endParaRPr/>
          </a:p>
          <a:p>
            <a:pPr indent="0" lvl="0" marL="0" rtl="0" algn="l">
              <a:spcBef>
                <a:spcPts val="0"/>
              </a:spcBef>
              <a:spcAft>
                <a:spcPts val="0"/>
              </a:spcAft>
              <a:buNone/>
            </a:pPr>
            <a:r>
              <a:rPr lang="en"/>
              <a:t>Highly</a:t>
            </a:r>
            <a:r>
              <a:rPr lang="en"/>
              <a:t> </a:t>
            </a:r>
            <a:r>
              <a:rPr lang="en"/>
              <a:t>competitive</a:t>
            </a:r>
            <a:r>
              <a:rPr lang="en"/>
              <a:t> landscape </a:t>
            </a:r>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highlight>
                  <a:srgbClr val="FFFFFF"/>
                </a:highlight>
              </a:rPr>
              <a:t>Wine is a competitive industry that requires creative promos and pricing models. Distributors need to be flexible and innovative on their pricing policy to maintain their competitive edge.</a:t>
            </a:r>
            <a:endParaRPr sz="1200">
              <a:solidFill>
                <a:srgbClr val="434343"/>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bec7ed8a1_0_2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bec7ed8a1_0_2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Melanie</a:t>
            </a:r>
            <a:endParaRPr>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Selling directly increase profit margins from 33% to 66%. Thats two fold increase.</a:t>
            </a:r>
            <a:endParaRPr>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How can winemarkers increase the quality of their wines so that they can increase and price and profit margin. </a:t>
            </a:r>
            <a:endParaRPr>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b4d07d4c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b4d07d4c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Melanie</a:t>
            </a:r>
            <a:endParaRPr>
              <a:solidFill>
                <a:schemeClr val="dk1"/>
              </a:solidFill>
              <a:highlight>
                <a:schemeClr val="lt1"/>
              </a:highlight>
              <a:latin typeface="Verdana"/>
              <a:ea typeface="Verdana"/>
              <a:cs typeface="Verdana"/>
              <a:sym typeface="Verdana"/>
            </a:endParaRPr>
          </a:p>
          <a:p>
            <a:pPr indent="0" lvl="0" marL="0" rtl="0" algn="l">
              <a:lnSpc>
                <a:spcPct val="90000"/>
              </a:lnSpc>
              <a:spcBef>
                <a:spcPts val="1000"/>
              </a:spcBef>
              <a:spcAft>
                <a:spcPts val="0"/>
              </a:spcAft>
              <a:buNone/>
            </a:pPr>
            <a:r>
              <a:rPr lang="en" sz="1300">
                <a:solidFill>
                  <a:schemeClr val="dk1"/>
                </a:solidFill>
                <a:latin typeface="Calibri"/>
                <a:ea typeface="Calibri"/>
                <a:cs typeface="Calibri"/>
                <a:sym typeface="Calibri"/>
              </a:rPr>
              <a:t>Saw a higher shift in online wine sales than any other alcohol category </a:t>
            </a:r>
            <a:endParaRPr sz="13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300">
                <a:solidFill>
                  <a:schemeClr val="dk1"/>
                </a:solidFill>
                <a:latin typeface="Calibri"/>
                <a:ea typeface="Calibri"/>
                <a:cs typeface="Calibri"/>
                <a:sym typeface="Calibri"/>
              </a:rPr>
              <a:t>Wine marker can build there ecommerce business to capture higher 100% of the profit.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83ae1ac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83ae1ac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Besides the obvious element such are the grape, soil, and climate are the four factors that affect wine quality.</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a:t>
            </a:r>
            <a:r>
              <a:rPr lang="en" sz="1200">
                <a:solidFill>
                  <a:srgbClr val="444444"/>
                </a:solidFill>
                <a:latin typeface="Montserrat"/>
                <a:ea typeface="Montserrat"/>
                <a:cs typeface="Montserrat"/>
                <a:sym typeface="Montserrat"/>
              </a:rPr>
              <a:t>Maceration</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The maceration process is one of the most important factors affecting red wine quality because it has the greatest impact on the wine’s color and tannin level. Winemakers macerate grapes using one of two methods (though many variations of these techniques are also used):</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rgbClr val="444444"/>
                </a:solidFill>
                <a:latin typeface="Montserrat"/>
                <a:ea typeface="Montserrat"/>
                <a:cs typeface="Montserrat"/>
                <a:sym typeface="Montserrat"/>
              </a:rPr>
              <a:t>Traditional Maceration: During this process, winemakers lightly crush their grapes to release most of the juice and then let the pulpy mix (called the must) soak in the juice for a period of time. As the grape skins, seeds, and stems soak, they release tannins, flavor compounds, and pigment. Many winemakers heat the must in order to release more of these compounds into the wine and kickstart the fermentation process. This technique is usually only used for red wines, although some white varieties go through maceration in order to produce what are known as “orange” wines.</a:t>
            </a:r>
            <a:endParaRPr b="1"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rgbClr val="444444"/>
                </a:solidFill>
                <a:latin typeface="Montserrat"/>
                <a:ea typeface="Montserrat"/>
                <a:cs typeface="Montserrat"/>
                <a:sym typeface="Montserrat"/>
              </a:rPr>
              <a:t>Cold Soaking: This technique involves soaking freshly crushed grapes in a mix of water and sulfur dioxide. During cold maceration, winemakers keep the must at a low temperature in order to prevent the yeast in the wine from fermenting and producing alcohol. The longer the must soaks, the darker the wine will be. However, despite the dark coloration of the wine, this process actually extracts less tannin compared to traditional maceration. It’s similar to cold-brewing iced tea rather than making hot tea—iced tea tends to taste less bitter than hot tea because the cold water releases less of the bitter tannin in the tea leaves.</a:t>
            </a:r>
            <a:endParaRPr b="1"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rgbClr val="444444"/>
                </a:solidFill>
                <a:latin typeface="Montserrat"/>
                <a:ea typeface="Montserrat"/>
                <a:cs typeface="Montserrat"/>
                <a:sym typeface="Montserrat"/>
              </a:rPr>
              <a:t>If you primarily purchase white wines, then maceration isn’t typically a major factor affecting wine quality because white wines rarely go through this process.</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2.   Fermentation</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202124"/>
                </a:solidFill>
                <a:latin typeface="Roboto"/>
                <a:ea typeface="Roboto"/>
                <a:cs typeface="Roboto"/>
                <a:sym typeface="Roboto"/>
              </a:rPr>
              <a:t>Fermentation is the process by which grape “must” (a fancy winemaking term for unfermented grapes or juice) </a:t>
            </a:r>
            <a:r>
              <a:rPr b="1" lang="en" sz="1200">
                <a:solidFill>
                  <a:srgbClr val="202124"/>
                </a:solidFill>
                <a:latin typeface="Roboto"/>
                <a:ea typeface="Roboto"/>
                <a:cs typeface="Roboto"/>
                <a:sym typeface="Roboto"/>
              </a:rPr>
              <a:t>transforms into wine</a:t>
            </a:r>
            <a:r>
              <a:rPr lang="en" sz="1200">
                <a:solidFill>
                  <a:srgbClr val="202124"/>
                </a:solidFill>
                <a:latin typeface="Roboto"/>
                <a:ea typeface="Roboto"/>
                <a:cs typeface="Roboto"/>
                <a:sym typeface="Roboto"/>
              </a:rPr>
              <a:t>. ... Fermentation drives complex chemical reactions that affect the flavor, aroma, and even color of the finished wine</a:t>
            </a:r>
            <a:endParaRPr sz="1200">
              <a:solidFill>
                <a:srgbClr val="2021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Fermentation is one of the primary factors affecting wine quality and flavor characteristics, in particular, </a:t>
            </a:r>
            <a:r>
              <a:rPr lang="en" sz="1200" u="sng">
                <a:solidFill>
                  <a:schemeClr val="hlink"/>
                </a:solidFill>
                <a:latin typeface="Montserrat"/>
                <a:ea typeface="Montserrat"/>
                <a:cs typeface="Montserrat"/>
                <a:sym typeface="Montserrat"/>
                <a:hlinkClick r:id="rId2"/>
              </a:rPr>
              <a:t>the aroma of white wines</a:t>
            </a:r>
            <a:r>
              <a:rPr lang="en" sz="1200">
                <a:solidFill>
                  <a:srgbClr val="444444"/>
                </a:solidFill>
                <a:latin typeface="Montserrat"/>
                <a:ea typeface="Montserrat"/>
                <a:cs typeface="Montserrat"/>
                <a:sym typeface="Montserrat"/>
              </a:rPr>
              <a:t>. White wines are heavily influenced by certain fermentation techniques because their aromas are more delicate than those of bolder red wines.</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3. Extracton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Extraction techniques can affect quality and intensity in both red and white wines. After the grapes are crushed and the juice begins fermenting, winemakers stir the juice to extract even more flavor compounds. To accomplish this, they usually use one of two basic stirring techniques:</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rgbClr val="444444"/>
                </a:solidFill>
                <a:latin typeface="Montserrat"/>
                <a:ea typeface="Montserrat"/>
                <a:cs typeface="Montserrat"/>
                <a:sym typeface="Montserrat"/>
              </a:rPr>
              <a:t>Pump-Over: In a pump-over system, a pump circulates juice from the base of the fermentation tank to the top, exposing the wine to as much oxygen as possible in the process. This exposure to oxygen releases tannins and other flavor compounds in the wine. Wines that are exposed to a great deal of oxygen and wines that were stirred fairly aggressively tend to be more intense in flavor than wines that were stirred more gently or exposed to less oxygen. In this sense, you can compare the pump-over process to swirling your wine glass during a tasting—the more the wine is swirled, the more prominent the flavor compounds and aromatics are.</a:t>
            </a:r>
            <a:endParaRPr b="1"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rgbClr val="444444"/>
                </a:solidFill>
                <a:latin typeface="Montserrat"/>
                <a:ea typeface="Montserrat"/>
                <a:cs typeface="Montserrat"/>
                <a:sym typeface="Montserrat"/>
              </a:rPr>
              <a:t>Punch-Down:</a:t>
            </a:r>
            <a:r>
              <a:rPr lang="en" sz="1200">
                <a:solidFill>
                  <a:srgbClr val="444444"/>
                </a:solidFill>
                <a:latin typeface="Montserrat"/>
                <a:ea typeface="Montserrat"/>
                <a:cs typeface="Montserrat"/>
                <a:sym typeface="Montserrat"/>
              </a:rPr>
              <a:t> Not all wines benefit from a pump-over system. As with maceration and fermentation, the extraction process can overpower subtle flavors in delicate wines. A punch-down system tends to be more gentle than a pump-over system and is commonly used to develop the flavors of light-bodied wines. Winemakers using this technique carefully press down on the cap of berries and skins at the top of the fermentation tank. They generally do this by hand to ensure that the liquid isn’t agitated too aggressively. The goal is to minimize contact with oxygen, allowing the flavor compounds to develop naturally with minimal intervention. The result is often a wine that is less intense than that made from a pump-over system, however, that doesn’t mean that these wines lack complexity. Some winemakers choose a punch-down system because their grapes are fully ripe and the resulting wine is already naturally complex.</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4.Aging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Barrel- and bottle-aging techniques are significant factors affecting wine quality and their addition to the winemaking process can completely transform the flavor of the resulting wine.</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1200">
                <a:solidFill>
                  <a:srgbClr val="444444"/>
                </a:solidFill>
                <a:latin typeface="Montserrat"/>
                <a:ea typeface="Montserrat"/>
                <a:cs typeface="Montserrat"/>
                <a:sym typeface="Montserrat"/>
              </a:rPr>
              <a:t>Oak Aging: Most collectors already know that oak can add a woody flavor to wine, and, particularly in the case of American oak, a vanilla flavor.</a:t>
            </a:r>
            <a:endParaRPr b="1"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444444"/>
                </a:solidFill>
                <a:latin typeface="Montserrat"/>
                <a:ea typeface="Montserrat"/>
                <a:cs typeface="Montserrat"/>
                <a:sym typeface="Montserrat"/>
              </a:rPr>
              <a:t>The amount of time that a wine spends in barrels also has an impact on its aging potential. As the alcohol and water in the wine seep into the porous surface of the wood, the flavor compounds inside of the wine become more concentrated over time.</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Georgia"/>
                <a:ea typeface="Georgia"/>
                <a:cs typeface="Georgia"/>
                <a:sym typeface="Georgia"/>
              </a:rPr>
              <a:t>Unlined concrete and clay tanks have a softening effect on wine by </a:t>
            </a:r>
            <a:r>
              <a:rPr lang="en" sz="1200" u="sng">
                <a:solidFill>
                  <a:schemeClr val="hlink"/>
                </a:solidFill>
                <a:latin typeface="Georgia"/>
                <a:ea typeface="Georgia"/>
                <a:cs typeface="Georgia"/>
                <a:sym typeface="Georgia"/>
                <a:hlinkClick r:id="rId3"/>
              </a:rPr>
              <a:t>reducing acidity.</a:t>
            </a:r>
            <a:endParaRPr sz="1200" u="sng">
              <a:solidFill>
                <a:schemeClr val="hlink"/>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097b429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097b429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669e7d26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669e7d26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Michelle</a:t>
            </a:r>
            <a:endParaRPr>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a:t>
            </a:r>
            <a:r>
              <a:rPr lang="en">
                <a:solidFill>
                  <a:schemeClr val="dk1"/>
                </a:solidFill>
                <a:highlight>
                  <a:srgbClr val="FFFFFF"/>
                </a:highlight>
                <a:latin typeface="Oswald"/>
                <a:ea typeface="Oswald"/>
                <a:cs typeface="Oswald"/>
                <a:sym typeface="Oswald"/>
              </a:rPr>
              <a:t>we have 130K+ data to predict our analysis</a:t>
            </a:r>
            <a:endParaRPr>
              <a:solidFill>
                <a:schemeClr val="dk1"/>
              </a:solidFill>
              <a:highlight>
                <a:srgbClr val="FFFFFF"/>
              </a:highlight>
              <a:latin typeface="Oswald"/>
              <a:ea typeface="Oswald"/>
              <a:cs typeface="Oswald"/>
              <a:sym typeface="Oswald"/>
            </a:endParaRPr>
          </a:p>
          <a:p>
            <a:pPr indent="0" lvl="0" marL="0" rtl="0" algn="l">
              <a:spcBef>
                <a:spcPts val="0"/>
              </a:spcBef>
              <a:spcAft>
                <a:spcPts val="0"/>
              </a:spcAft>
              <a:buNone/>
            </a:pPr>
            <a:r>
              <a:rPr lang="en">
                <a:solidFill>
                  <a:schemeClr val="dk1"/>
                </a:solidFill>
                <a:highlight>
                  <a:srgbClr val="FFFFFF"/>
                </a:highlight>
                <a:latin typeface="Oswald"/>
                <a:ea typeface="Oswald"/>
                <a:cs typeface="Oswald"/>
                <a:sym typeface="Oswald"/>
              </a:rPr>
              <a:t>- there 16 different variable in the dataframe</a:t>
            </a:r>
            <a:endParaRPr>
              <a:solidFill>
                <a:schemeClr val="dk1"/>
              </a:solidFill>
              <a:highlight>
                <a:srgbClr val="FFFFFF"/>
              </a:highlight>
              <a:latin typeface="Oswald"/>
              <a:ea typeface="Oswald"/>
              <a:cs typeface="Oswald"/>
              <a:sym typeface="Oswald"/>
            </a:endParaRPr>
          </a:p>
          <a:p>
            <a:pPr indent="0" lvl="0" marL="0" rtl="0" algn="l">
              <a:spcBef>
                <a:spcPts val="0"/>
              </a:spcBef>
              <a:spcAft>
                <a:spcPts val="0"/>
              </a:spcAft>
              <a:buNone/>
            </a:pPr>
            <a:r>
              <a:rPr lang="en">
                <a:solidFill>
                  <a:schemeClr val="dk1"/>
                </a:solidFill>
                <a:highlight>
                  <a:srgbClr val="FFFFFF"/>
                </a:highlight>
                <a:latin typeface="Oswald"/>
                <a:ea typeface="Oswald"/>
                <a:cs typeface="Oswald"/>
                <a:sym typeface="Oswald"/>
              </a:rPr>
              <a:t>- we found some outlier and </a:t>
            </a:r>
            <a:r>
              <a:rPr lang="en">
                <a:solidFill>
                  <a:schemeClr val="dk1"/>
                </a:solidFill>
                <a:latin typeface="Oswald"/>
                <a:ea typeface="Oswald"/>
                <a:cs typeface="Oswald"/>
                <a:sym typeface="Oswald"/>
              </a:rPr>
              <a:t>we removed the outliers to see the effect they will cause in the metrics of the models.</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chemeClr val="dk1"/>
                </a:solidFill>
                <a:latin typeface="Oswald"/>
                <a:ea typeface="Oswald"/>
                <a:cs typeface="Oswald"/>
                <a:sym typeface="Oswald"/>
              </a:rPr>
              <a:t>- we found slight less than 7% missing value in the price column dataset and we removed them.</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chemeClr val="dk1"/>
                </a:solidFill>
                <a:latin typeface="Oswald"/>
                <a:ea typeface="Oswald"/>
                <a:cs typeface="Oswald"/>
                <a:sym typeface="Oswald"/>
              </a:rPr>
              <a:t>- we are dropping insignificant variables to improve our prediction</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chemeClr val="dk1"/>
                </a:solidFill>
                <a:latin typeface="Oswald"/>
                <a:ea typeface="Oswald"/>
                <a:cs typeface="Oswald"/>
                <a:sym typeface="Oswald"/>
              </a:rPr>
              <a:t>-</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 </a:t>
            </a:r>
            <a:endParaRPr>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cf89d2edfb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cf89d2edfb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rPr lang="en"/>
              <a:t>-we </a:t>
            </a:r>
            <a:r>
              <a:rPr lang="en"/>
              <a:t>visualized</a:t>
            </a:r>
            <a:r>
              <a:rPr lang="en"/>
              <a:t> distribution of price, points, and varieties.</a:t>
            </a:r>
            <a:endParaRPr/>
          </a:p>
          <a:p>
            <a:pPr indent="0" lvl="0" marL="0" rtl="0" algn="l">
              <a:spcBef>
                <a:spcPts val="0"/>
              </a:spcBef>
              <a:spcAft>
                <a:spcPts val="0"/>
              </a:spcAft>
              <a:buNone/>
            </a:pPr>
            <a:r>
              <a:rPr lang="en"/>
              <a:t>-we are cross </a:t>
            </a:r>
            <a:r>
              <a:rPr lang="en"/>
              <a:t>checking</a:t>
            </a:r>
            <a:r>
              <a:rPr lang="en"/>
              <a:t> price and point relationship </a:t>
            </a:r>
            <a:endParaRPr/>
          </a:p>
          <a:p>
            <a:pPr indent="0" lvl="0" marL="0" rtl="0" algn="l">
              <a:spcBef>
                <a:spcPts val="0"/>
              </a:spcBef>
              <a:spcAft>
                <a:spcPts val="0"/>
              </a:spcAft>
              <a:buNone/>
            </a:pPr>
            <a:r>
              <a:rPr lang="en"/>
              <a:t>- we are also selecting top seven </a:t>
            </a:r>
            <a:r>
              <a:rPr lang="en"/>
              <a:t>countries</a:t>
            </a:r>
            <a:r>
              <a:rPr lang="en"/>
              <a:t> from the dataset</a:t>
            </a:r>
            <a:endParaRPr/>
          </a:p>
          <a:p>
            <a:pPr indent="0" lvl="0" marL="0" rtl="0" algn="l">
              <a:spcBef>
                <a:spcPts val="0"/>
              </a:spcBef>
              <a:spcAft>
                <a:spcPts val="0"/>
              </a:spcAft>
              <a:buNone/>
            </a:pPr>
            <a:r>
              <a:rPr lang="en"/>
              <a:t>- we saw price skewed to right which mean that data is not normally distributed.</a:t>
            </a:r>
            <a:endParaRPr/>
          </a:p>
          <a:p>
            <a:pPr indent="0" lvl="0" marL="0" rtl="0" algn="l">
              <a:spcBef>
                <a:spcPts val="0"/>
              </a:spcBef>
              <a:spcAft>
                <a:spcPts val="0"/>
              </a:spcAft>
              <a:buNone/>
            </a:pPr>
            <a:r>
              <a:rPr lang="en"/>
              <a:t>- we used normalize technique to fix the skewed price data</a:t>
            </a:r>
            <a:endParaRPr/>
          </a:p>
          <a:p>
            <a:pPr indent="0" lvl="0" marL="0" rtl="0" algn="l">
              <a:spcBef>
                <a:spcPts val="0"/>
              </a:spcBef>
              <a:spcAft>
                <a:spcPts val="0"/>
              </a:spcAft>
              <a:buNone/>
            </a:pPr>
            <a:r>
              <a:rPr lang="en"/>
              <a:t>- we range wine by price that my group mate Michael will discuss later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7dc82c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7dc82c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order to increase the performance of our classification algorithm, we created a Gradient Boosting Classifier, rather than a Random Forest Classifier. In gradient boosting, each predictor in the ensemble corrects its predecessor's error. More specifically, each predictor is trained using the residual errors of its predecessor as labels. However, as with the Random Forest Classifier, our new model also suffered from underfitting (increased bias). To mitigate this effect, we made the Gradient Boosting Classifier _Stochastic_ and finetuned the hyperparameters using random grid search, with the goal of maximizing the Area Under the Curve. This drastically improved the performance of our model, and gave us new insights, such as the importance of the different variables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0936f501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0936f501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936f501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936f501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936f5010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936f5010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a:p>
            <a:pPr indent="0" lvl="0" marL="0" rtl="0" algn="l">
              <a:spcBef>
                <a:spcPts val="0"/>
              </a:spcBef>
              <a:spcAft>
                <a:spcPts val="0"/>
              </a:spcAft>
              <a:buNone/>
            </a:pPr>
            <a:r>
              <a:rPr lang="en"/>
              <a:t>Is the </a:t>
            </a:r>
            <a:r>
              <a:rPr lang="en"/>
              <a:t>message</a:t>
            </a:r>
            <a:r>
              <a:rPr lang="en"/>
              <a:t> clearer if we set it up this way?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936f5010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936f5010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a:p>
            <a:pPr indent="0" lvl="0" marL="0" rtl="0" algn="l">
              <a:spcBef>
                <a:spcPts val="0"/>
              </a:spcBef>
              <a:spcAft>
                <a:spcPts val="0"/>
              </a:spcAft>
              <a:buNone/>
            </a:pPr>
            <a:r>
              <a:rPr lang="en"/>
              <a:t>Should</a:t>
            </a:r>
            <a:r>
              <a:rPr lang="en"/>
              <a:t> we use this? Sankey diagram </a:t>
            </a:r>
            <a:r>
              <a:rPr lang="en"/>
              <a:t>revealed</a:t>
            </a:r>
            <a:r>
              <a:rPr lang="en"/>
              <a:t> the information more efficiently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936f5010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936f5010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cf89d2edf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cf89d2edf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Michelle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cf89d2edfb_1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cf89d2edfb_1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Michelle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cf89d2edfb_1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cf89d2edfb_1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Michelle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f89d2edf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f89d2edf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Michelle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07dc82cd0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07dc82cd0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Michelle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669e7d26f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669e7d26f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Verdana"/>
                <a:ea typeface="Verdana"/>
                <a:cs typeface="Verdana"/>
                <a:sym typeface="Verdana"/>
              </a:rPr>
              <a:t>Michelle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079d66d9e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079d66d9e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079d66d9e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079d66d9e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1b1ef4ae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g101b1ef4ae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Greg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1b1ef4ae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01b1ef4ae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Greg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1b1ef4ae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g101b1ef4ae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Greg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1b1ef4ae7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g101b1ef4ae7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Greg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8bf799512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8bf799512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for Final:</a:t>
            </a:r>
            <a:endParaRPr/>
          </a:p>
          <a:p>
            <a:pPr indent="0" lvl="0" marL="0" rtl="0" algn="l">
              <a:spcBef>
                <a:spcPts val="0"/>
              </a:spcBef>
              <a:spcAft>
                <a:spcPts val="0"/>
              </a:spcAft>
              <a:buNone/>
            </a:pPr>
            <a:r>
              <a:rPr lang="en"/>
              <a:t>Bring in a bottle of wine. How much do you think that bottle is worth?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b4d07d4c4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b4d07d4c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b7d816560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b7d816560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bf799512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f799512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b7d816560_0_4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b7d816560_0_4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aa798b14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aa798b14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097b429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097b429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669e7d2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669e7d2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6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8.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6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8.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grpSp>
        <p:nvGrpSpPr>
          <p:cNvPr id="9" name="Google Shape;9;p2"/>
          <p:cNvGrpSpPr/>
          <p:nvPr/>
        </p:nvGrpSpPr>
        <p:grpSpPr>
          <a:xfrm>
            <a:off x="2543350" y="670600"/>
            <a:ext cx="6627150" cy="4501753"/>
            <a:chOff x="2543350" y="670600"/>
            <a:chExt cx="6627150" cy="4501753"/>
          </a:xfrm>
        </p:grpSpPr>
        <p:pic>
          <p:nvPicPr>
            <p:cNvPr id="10" name="Google Shape;10;p2"/>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11" name="Google Shape;11;p2"/>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12" name="Google Shape;12;p2"/>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13" name="Google Shape;13;p2"/>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14" name="Google Shape;14;p2"/>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5" name="Google Shape;15;p2"/>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algn="r">
              <a:spcBef>
                <a:spcPts val="0"/>
              </a:spcBef>
              <a:spcAft>
                <a:spcPts val="0"/>
              </a:spcAft>
              <a:buClr>
                <a:schemeClr val="lt1"/>
              </a:buClr>
              <a:buSzPts val="7000"/>
              <a:buNone/>
              <a:defRPr sz="7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Font typeface="Open Sans Light"/>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65" name="Google Shape;65;p11"/>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9500"/>
              <a:buNone/>
              <a:defRPr sz="9500"/>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66" name="Google Shape;66;p11"/>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r">
              <a:spcBef>
                <a:spcPts val="1600"/>
              </a:spcBef>
              <a:spcAft>
                <a:spcPts val="0"/>
              </a:spcAft>
              <a:buClr>
                <a:schemeClr val="accent1"/>
              </a:buClr>
              <a:buSzPts val="1600"/>
              <a:buNone/>
              <a:defRPr sz="1600">
                <a:solidFill>
                  <a:schemeClr val="accent1"/>
                </a:solidFill>
              </a:defRPr>
            </a:lvl2pPr>
            <a:lvl3pPr lvl="2" algn="r">
              <a:spcBef>
                <a:spcPts val="1600"/>
              </a:spcBef>
              <a:spcAft>
                <a:spcPts val="0"/>
              </a:spcAft>
              <a:buClr>
                <a:schemeClr val="accent1"/>
              </a:buClr>
              <a:buSzPts val="1600"/>
              <a:buNone/>
              <a:defRPr sz="1600">
                <a:solidFill>
                  <a:schemeClr val="accent1"/>
                </a:solidFill>
              </a:defRPr>
            </a:lvl3pPr>
            <a:lvl4pPr lvl="3" algn="r">
              <a:spcBef>
                <a:spcPts val="1600"/>
              </a:spcBef>
              <a:spcAft>
                <a:spcPts val="0"/>
              </a:spcAft>
              <a:buClr>
                <a:schemeClr val="accent1"/>
              </a:buClr>
              <a:buSzPts val="1600"/>
              <a:buNone/>
              <a:defRPr sz="1600">
                <a:solidFill>
                  <a:schemeClr val="accent1"/>
                </a:solidFill>
              </a:defRPr>
            </a:lvl4pPr>
            <a:lvl5pPr lvl="4" algn="r">
              <a:spcBef>
                <a:spcPts val="1600"/>
              </a:spcBef>
              <a:spcAft>
                <a:spcPts val="0"/>
              </a:spcAft>
              <a:buClr>
                <a:schemeClr val="accent1"/>
              </a:buClr>
              <a:buSzPts val="1600"/>
              <a:buNone/>
              <a:defRPr sz="1600">
                <a:solidFill>
                  <a:schemeClr val="accent1"/>
                </a:solidFill>
              </a:defRPr>
            </a:lvl5pPr>
            <a:lvl6pPr lvl="5" algn="r">
              <a:spcBef>
                <a:spcPts val="1600"/>
              </a:spcBef>
              <a:spcAft>
                <a:spcPts val="0"/>
              </a:spcAft>
              <a:buClr>
                <a:schemeClr val="accent1"/>
              </a:buClr>
              <a:buSzPts val="1600"/>
              <a:buNone/>
              <a:defRPr sz="1600">
                <a:solidFill>
                  <a:schemeClr val="accent1"/>
                </a:solidFill>
              </a:defRPr>
            </a:lvl6pPr>
            <a:lvl7pPr lvl="6" algn="r">
              <a:spcBef>
                <a:spcPts val="1600"/>
              </a:spcBef>
              <a:spcAft>
                <a:spcPts val="0"/>
              </a:spcAft>
              <a:buClr>
                <a:schemeClr val="accent1"/>
              </a:buClr>
              <a:buSzPts val="1600"/>
              <a:buNone/>
              <a:defRPr sz="1600">
                <a:solidFill>
                  <a:schemeClr val="accent1"/>
                </a:solidFill>
              </a:defRPr>
            </a:lvl7pPr>
            <a:lvl8pPr lvl="7" algn="r">
              <a:spcBef>
                <a:spcPts val="1600"/>
              </a:spcBef>
              <a:spcAft>
                <a:spcPts val="0"/>
              </a:spcAft>
              <a:buClr>
                <a:schemeClr val="accent1"/>
              </a:buClr>
              <a:buSzPts val="1600"/>
              <a:buNone/>
              <a:defRPr sz="1600">
                <a:solidFill>
                  <a:schemeClr val="accent1"/>
                </a:solidFill>
              </a:defRPr>
            </a:lvl8pPr>
            <a:lvl9pPr lvl="8" algn="r">
              <a:spcBef>
                <a:spcPts val="1600"/>
              </a:spcBef>
              <a:spcAft>
                <a:spcPts val="1600"/>
              </a:spcAft>
              <a:buClr>
                <a:schemeClr val="accent1"/>
              </a:buClr>
              <a:buSzPts val="1600"/>
              <a:buNone/>
              <a:defRPr sz="1600">
                <a:solidFill>
                  <a:schemeClr val="accent1"/>
                </a:solidFill>
              </a:defRPr>
            </a:lvl9pPr>
          </a:lstStyle>
          <a:p/>
        </p:txBody>
      </p:sp>
      <p:pic>
        <p:nvPicPr>
          <p:cNvPr id="67" name="Google Shape;67;p11"/>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68" name="Google Shape;68;p11"/>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rhee columns">
  <p:cSld name="CUSTOM">
    <p:spTree>
      <p:nvGrpSpPr>
        <p:cNvPr id="70" name="Shape 70"/>
        <p:cNvGrpSpPr/>
        <p:nvPr/>
      </p:nvGrpSpPr>
      <p:grpSpPr>
        <a:xfrm>
          <a:off x="0" y="0"/>
          <a:ext cx="0" cy="0"/>
          <a:chOff x="0" y="0"/>
          <a:chExt cx="0" cy="0"/>
        </a:xfrm>
      </p:grpSpPr>
      <p:pic>
        <p:nvPicPr>
          <p:cNvPr id="71" name="Google Shape;71;p13"/>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72" name="Google Shape;72;p13"/>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3"/>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3"/>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3"/>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a:solidFill>
                  <a:schemeClr val="lt1"/>
                </a:solidFill>
              </a:defRPr>
            </a:lvl1pPr>
            <a:lvl2pPr lvl="1" algn="r">
              <a:spcBef>
                <a:spcPts val="0"/>
              </a:spcBef>
              <a:spcAft>
                <a:spcPts val="0"/>
              </a:spcAft>
              <a:buNone/>
              <a:defRPr sz="6000">
                <a:solidFill>
                  <a:schemeClr val="lt1"/>
                </a:solidFill>
                <a:latin typeface="Oswald"/>
                <a:ea typeface="Oswald"/>
                <a:cs typeface="Oswald"/>
                <a:sym typeface="Oswald"/>
              </a:defRPr>
            </a:lvl2pPr>
            <a:lvl3pPr lvl="2" algn="r">
              <a:spcBef>
                <a:spcPts val="0"/>
              </a:spcBef>
              <a:spcAft>
                <a:spcPts val="0"/>
              </a:spcAft>
              <a:buNone/>
              <a:defRPr sz="6000">
                <a:solidFill>
                  <a:schemeClr val="lt1"/>
                </a:solidFill>
                <a:latin typeface="Oswald"/>
                <a:ea typeface="Oswald"/>
                <a:cs typeface="Oswald"/>
                <a:sym typeface="Oswald"/>
              </a:defRPr>
            </a:lvl3pPr>
            <a:lvl4pPr lvl="3" algn="r">
              <a:spcBef>
                <a:spcPts val="0"/>
              </a:spcBef>
              <a:spcAft>
                <a:spcPts val="0"/>
              </a:spcAft>
              <a:buNone/>
              <a:defRPr sz="6000">
                <a:solidFill>
                  <a:schemeClr val="lt1"/>
                </a:solidFill>
                <a:latin typeface="Oswald"/>
                <a:ea typeface="Oswald"/>
                <a:cs typeface="Oswald"/>
                <a:sym typeface="Oswald"/>
              </a:defRPr>
            </a:lvl4pPr>
            <a:lvl5pPr lvl="4" algn="r">
              <a:spcBef>
                <a:spcPts val="0"/>
              </a:spcBef>
              <a:spcAft>
                <a:spcPts val="0"/>
              </a:spcAft>
              <a:buNone/>
              <a:defRPr sz="6000">
                <a:solidFill>
                  <a:schemeClr val="lt1"/>
                </a:solidFill>
                <a:latin typeface="Oswald"/>
                <a:ea typeface="Oswald"/>
                <a:cs typeface="Oswald"/>
                <a:sym typeface="Oswald"/>
              </a:defRPr>
            </a:lvl5pPr>
            <a:lvl6pPr lvl="5" algn="r">
              <a:spcBef>
                <a:spcPts val="0"/>
              </a:spcBef>
              <a:spcAft>
                <a:spcPts val="0"/>
              </a:spcAft>
              <a:buNone/>
              <a:defRPr sz="6000">
                <a:solidFill>
                  <a:schemeClr val="lt1"/>
                </a:solidFill>
                <a:latin typeface="Oswald"/>
                <a:ea typeface="Oswald"/>
                <a:cs typeface="Oswald"/>
                <a:sym typeface="Oswald"/>
              </a:defRPr>
            </a:lvl6pPr>
            <a:lvl7pPr lvl="6" algn="r">
              <a:spcBef>
                <a:spcPts val="0"/>
              </a:spcBef>
              <a:spcAft>
                <a:spcPts val="0"/>
              </a:spcAft>
              <a:buNone/>
              <a:defRPr sz="6000">
                <a:solidFill>
                  <a:schemeClr val="lt1"/>
                </a:solidFill>
                <a:latin typeface="Oswald"/>
                <a:ea typeface="Oswald"/>
                <a:cs typeface="Oswald"/>
                <a:sym typeface="Oswald"/>
              </a:defRPr>
            </a:lvl7pPr>
            <a:lvl8pPr lvl="7" algn="r">
              <a:spcBef>
                <a:spcPts val="0"/>
              </a:spcBef>
              <a:spcAft>
                <a:spcPts val="0"/>
              </a:spcAft>
              <a:buNone/>
              <a:defRPr sz="6000">
                <a:solidFill>
                  <a:schemeClr val="lt1"/>
                </a:solidFill>
                <a:latin typeface="Oswald"/>
                <a:ea typeface="Oswald"/>
                <a:cs typeface="Oswald"/>
                <a:sym typeface="Oswald"/>
              </a:defRPr>
            </a:lvl8pPr>
            <a:lvl9pPr lvl="8" algn="r">
              <a:spcBef>
                <a:spcPts val="0"/>
              </a:spcBef>
              <a:spcAft>
                <a:spcPts val="0"/>
              </a:spcAft>
              <a:buNone/>
              <a:defRPr sz="6000">
                <a:solidFill>
                  <a:schemeClr val="lt1"/>
                </a:solidFill>
                <a:latin typeface="Oswald"/>
                <a:ea typeface="Oswald"/>
                <a:cs typeface="Oswald"/>
                <a:sym typeface="Oswald"/>
              </a:defRPr>
            </a:lvl9pPr>
          </a:lstStyle>
          <a:p/>
        </p:txBody>
      </p:sp>
      <p:sp>
        <p:nvSpPr>
          <p:cNvPr id="76" name="Google Shape;76;p13"/>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7" name="Google Shape;77;p13"/>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8" name="Google Shape;78;p13"/>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79" name="Google Shape;79;p13"/>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80" name="Shape 80"/>
        <p:cNvGrpSpPr/>
        <p:nvPr/>
      </p:nvGrpSpPr>
      <p:grpSpPr>
        <a:xfrm>
          <a:off x="0" y="0"/>
          <a:ext cx="0" cy="0"/>
          <a:chOff x="0" y="0"/>
          <a:chExt cx="0" cy="0"/>
        </a:xfrm>
      </p:grpSpPr>
      <p:sp>
        <p:nvSpPr>
          <p:cNvPr id="81" name="Google Shape;81;p14"/>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82" name="Google Shape;82;p14"/>
          <p:cNvSpPr txBox="1"/>
          <p:nvPr>
            <p:ph idx="1" type="subTitle"/>
          </p:nvPr>
        </p:nvSpPr>
        <p:spPr>
          <a:xfrm>
            <a:off x="1463040" y="2449202"/>
            <a:ext cx="2532900" cy="4458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chemeClr val="accent4"/>
                </a:solidFill>
                <a:latin typeface="Oswald"/>
                <a:ea typeface="Oswald"/>
                <a:cs typeface="Oswald"/>
                <a:sym typeface="Oswald"/>
              </a:defRPr>
            </a:lvl1pPr>
            <a:lvl2pPr lvl="1">
              <a:spcBef>
                <a:spcPts val="1600"/>
              </a:spcBef>
              <a:spcAft>
                <a:spcPts val="0"/>
              </a:spcAft>
              <a:buNone/>
              <a:defRPr sz="1800">
                <a:solidFill>
                  <a:schemeClr val="accent4"/>
                </a:solidFill>
                <a:latin typeface="Oswald"/>
                <a:ea typeface="Oswald"/>
                <a:cs typeface="Oswald"/>
                <a:sym typeface="Oswald"/>
              </a:defRPr>
            </a:lvl2pPr>
            <a:lvl3pPr lvl="2">
              <a:spcBef>
                <a:spcPts val="1600"/>
              </a:spcBef>
              <a:spcAft>
                <a:spcPts val="0"/>
              </a:spcAft>
              <a:buNone/>
              <a:defRPr sz="1800">
                <a:solidFill>
                  <a:schemeClr val="accent4"/>
                </a:solidFill>
                <a:latin typeface="Oswald"/>
                <a:ea typeface="Oswald"/>
                <a:cs typeface="Oswald"/>
                <a:sym typeface="Oswald"/>
              </a:defRPr>
            </a:lvl3pPr>
            <a:lvl4pPr lvl="3">
              <a:spcBef>
                <a:spcPts val="1600"/>
              </a:spcBef>
              <a:spcAft>
                <a:spcPts val="0"/>
              </a:spcAft>
              <a:buNone/>
              <a:defRPr sz="1800">
                <a:solidFill>
                  <a:schemeClr val="accent4"/>
                </a:solidFill>
                <a:latin typeface="Oswald"/>
                <a:ea typeface="Oswald"/>
                <a:cs typeface="Oswald"/>
                <a:sym typeface="Oswald"/>
              </a:defRPr>
            </a:lvl4pPr>
            <a:lvl5pPr lvl="4">
              <a:spcBef>
                <a:spcPts val="1600"/>
              </a:spcBef>
              <a:spcAft>
                <a:spcPts val="0"/>
              </a:spcAft>
              <a:buNone/>
              <a:defRPr sz="1800">
                <a:solidFill>
                  <a:schemeClr val="accent4"/>
                </a:solidFill>
                <a:latin typeface="Oswald"/>
                <a:ea typeface="Oswald"/>
                <a:cs typeface="Oswald"/>
                <a:sym typeface="Oswald"/>
              </a:defRPr>
            </a:lvl5pPr>
            <a:lvl6pPr lvl="5">
              <a:spcBef>
                <a:spcPts val="1600"/>
              </a:spcBef>
              <a:spcAft>
                <a:spcPts val="0"/>
              </a:spcAft>
              <a:buNone/>
              <a:defRPr sz="1800">
                <a:solidFill>
                  <a:schemeClr val="accent4"/>
                </a:solidFill>
                <a:latin typeface="Oswald"/>
                <a:ea typeface="Oswald"/>
                <a:cs typeface="Oswald"/>
                <a:sym typeface="Oswald"/>
              </a:defRPr>
            </a:lvl6pPr>
            <a:lvl7pPr lvl="6">
              <a:spcBef>
                <a:spcPts val="1600"/>
              </a:spcBef>
              <a:spcAft>
                <a:spcPts val="0"/>
              </a:spcAft>
              <a:buNone/>
              <a:defRPr sz="1800">
                <a:solidFill>
                  <a:schemeClr val="accent4"/>
                </a:solidFill>
                <a:latin typeface="Oswald"/>
                <a:ea typeface="Oswald"/>
                <a:cs typeface="Oswald"/>
                <a:sym typeface="Oswald"/>
              </a:defRPr>
            </a:lvl7pPr>
            <a:lvl8pPr lvl="7">
              <a:spcBef>
                <a:spcPts val="1600"/>
              </a:spcBef>
              <a:spcAft>
                <a:spcPts val="0"/>
              </a:spcAft>
              <a:buNone/>
              <a:defRPr sz="1800">
                <a:solidFill>
                  <a:schemeClr val="accent4"/>
                </a:solidFill>
                <a:latin typeface="Oswald"/>
                <a:ea typeface="Oswald"/>
                <a:cs typeface="Oswald"/>
                <a:sym typeface="Oswald"/>
              </a:defRPr>
            </a:lvl8pPr>
            <a:lvl9pPr lvl="8">
              <a:spcBef>
                <a:spcPts val="1600"/>
              </a:spcBef>
              <a:spcAft>
                <a:spcPts val="1600"/>
              </a:spcAft>
              <a:buNone/>
              <a:defRPr sz="1800">
                <a:solidFill>
                  <a:schemeClr val="accent4"/>
                </a:solidFill>
                <a:latin typeface="Oswald"/>
                <a:ea typeface="Oswald"/>
                <a:cs typeface="Oswald"/>
                <a:sym typeface="Oswald"/>
              </a:defRPr>
            </a:lvl9pPr>
          </a:lstStyle>
          <a:p/>
        </p:txBody>
      </p:sp>
      <p:sp>
        <p:nvSpPr>
          <p:cNvPr id="83" name="Google Shape;83;p14"/>
          <p:cNvSpPr txBox="1"/>
          <p:nvPr>
            <p:ph idx="2" type="subTitle"/>
          </p:nvPr>
        </p:nvSpPr>
        <p:spPr>
          <a:xfrm>
            <a:off x="1463040" y="2948834"/>
            <a:ext cx="2469000" cy="53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400">
                <a:solidFill>
                  <a:schemeClr val="dk2"/>
                </a:solidFill>
              </a:defRPr>
            </a:lvl1pPr>
            <a:lvl2pPr lvl="1">
              <a:lnSpc>
                <a:spcPct val="100000"/>
              </a:lnSpc>
              <a:spcBef>
                <a:spcPts val="1600"/>
              </a:spcBef>
              <a:spcAft>
                <a:spcPts val="0"/>
              </a:spcAft>
              <a:buNone/>
              <a:defRPr sz="1400">
                <a:solidFill>
                  <a:schemeClr val="dk2"/>
                </a:solidFill>
              </a:defRPr>
            </a:lvl2pPr>
            <a:lvl3pPr lvl="2">
              <a:lnSpc>
                <a:spcPct val="100000"/>
              </a:lnSpc>
              <a:spcBef>
                <a:spcPts val="1600"/>
              </a:spcBef>
              <a:spcAft>
                <a:spcPts val="0"/>
              </a:spcAft>
              <a:buNone/>
              <a:defRPr sz="1400">
                <a:solidFill>
                  <a:schemeClr val="dk2"/>
                </a:solidFill>
              </a:defRPr>
            </a:lvl3pPr>
            <a:lvl4pPr lvl="3">
              <a:lnSpc>
                <a:spcPct val="100000"/>
              </a:lnSpc>
              <a:spcBef>
                <a:spcPts val="1600"/>
              </a:spcBef>
              <a:spcAft>
                <a:spcPts val="0"/>
              </a:spcAft>
              <a:buNone/>
              <a:defRPr sz="1400">
                <a:solidFill>
                  <a:schemeClr val="dk2"/>
                </a:solidFill>
              </a:defRPr>
            </a:lvl4pPr>
            <a:lvl5pPr lvl="4">
              <a:lnSpc>
                <a:spcPct val="100000"/>
              </a:lnSpc>
              <a:spcBef>
                <a:spcPts val="1600"/>
              </a:spcBef>
              <a:spcAft>
                <a:spcPts val="0"/>
              </a:spcAft>
              <a:buNone/>
              <a:defRPr sz="1400">
                <a:solidFill>
                  <a:schemeClr val="dk2"/>
                </a:solidFill>
              </a:defRPr>
            </a:lvl5pPr>
            <a:lvl6pPr lvl="5">
              <a:lnSpc>
                <a:spcPct val="100000"/>
              </a:lnSpc>
              <a:spcBef>
                <a:spcPts val="1600"/>
              </a:spcBef>
              <a:spcAft>
                <a:spcPts val="0"/>
              </a:spcAft>
              <a:buNone/>
              <a:defRPr sz="1400">
                <a:solidFill>
                  <a:schemeClr val="dk2"/>
                </a:solidFill>
              </a:defRPr>
            </a:lvl6pPr>
            <a:lvl7pPr lvl="6">
              <a:lnSpc>
                <a:spcPct val="100000"/>
              </a:lnSpc>
              <a:spcBef>
                <a:spcPts val="1600"/>
              </a:spcBef>
              <a:spcAft>
                <a:spcPts val="0"/>
              </a:spcAft>
              <a:buNone/>
              <a:defRPr sz="1400">
                <a:solidFill>
                  <a:schemeClr val="dk2"/>
                </a:solidFill>
              </a:defRPr>
            </a:lvl7pPr>
            <a:lvl8pPr lvl="7">
              <a:lnSpc>
                <a:spcPct val="100000"/>
              </a:lnSpc>
              <a:spcBef>
                <a:spcPts val="1600"/>
              </a:spcBef>
              <a:spcAft>
                <a:spcPts val="0"/>
              </a:spcAft>
              <a:buNone/>
              <a:defRPr sz="1400">
                <a:solidFill>
                  <a:schemeClr val="dk2"/>
                </a:solidFill>
              </a:defRPr>
            </a:lvl8pPr>
            <a:lvl9pPr lvl="8">
              <a:lnSpc>
                <a:spcPct val="100000"/>
              </a:lnSpc>
              <a:spcBef>
                <a:spcPts val="1600"/>
              </a:spcBef>
              <a:spcAft>
                <a:spcPts val="1600"/>
              </a:spcAft>
              <a:buNone/>
              <a:defRPr sz="1400">
                <a:solidFill>
                  <a:schemeClr val="dk2"/>
                </a:solidFill>
              </a:defRPr>
            </a:lvl9pPr>
          </a:lstStyle>
          <a:p/>
        </p:txBody>
      </p:sp>
      <p:sp>
        <p:nvSpPr>
          <p:cNvPr id="84" name="Google Shape;84;p14"/>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85" name="Google Shape;85;p14"/>
          <p:cNvSpPr txBox="1"/>
          <p:nvPr>
            <p:ph idx="4" type="subTitle"/>
          </p:nvPr>
        </p:nvSpPr>
        <p:spPr>
          <a:xfrm>
            <a:off x="14630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86" name="Google Shape;86;p14"/>
          <p:cNvSpPr txBox="1"/>
          <p:nvPr>
            <p:ph idx="5" type="subTitle"/>
          </p:nvPr>
        </p:nvSpPr>
        <p:spPr>
          <a:xfrm>
            <a:off x="14630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87" name="Google Shape;87;p14"/>
          <p:cNvSpPr txBox="1"/>
          <p:nvPr>
            <p:ph hasCustomPrompt="1" idx="6" type="title"/>
          </p:nvPr>
        </p:nvSpPr>
        <p:spPr>
          <a:xfrm flipH="1">
            <a:off x="48463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88" name="Google Shape;88;p14"/>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89" name="Google Shape;89;p14"/>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90" name="Google Shape;90;p14"/>
          <p:cNvSpPr txBox="1"/>
          <p:nvPr>
            <p:ph hasCustomPrompt="1" idx="9" type="title"/>
          </p:nvPr>
        </p:nvSpPr>
        <p:spPr>
          <a:xfrm flipH="1">
            <a:off x="48463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91" name="Google Shape;91;p14"/>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92" name="Google Shape;92;p14"/>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93" name="Google Shape;93;p14"/>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94" name="Google Shape;94;p1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95" name="Google Shape;95;p14"/>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96" name="Google Shape;96;p14"/>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ur columns">
  <p:cSld name="CUSTOM_2">
    <p:spTree>
      <p:nvGrpSpPr>
        <p:cNvPr id="97" name="Shape 97"/>
        <p:cNvGrpSpPr/>
        <p:nvPr/>
      </p:nvGrpSpPr>
      <p:grpSpPr>
        <a:xfrm>
          <a:off x="0" y="0"/>
          <a:ext cx="0" cy="0"/>
          <a:chOff x="0" y="0"/>
          <a:chExt cx="0" cy="0"/>
        </a:xfrm>
      </p:grpSpPr>
      <p:sp>
        <p:nvSpPr>
          <p:cNvPr id="98" name="Google Shape;98;p15"/>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99" name="Google Shape;99;p15"/>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100" name="Google Shape;100;p15"/>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101" name="Google Shape;101;p15"/>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2" name="Google Shape;102;p15"/>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3" name="Google Shape;103;p15"/>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4" name="Google Shape;104;p15"/>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5" name="Google Shape;105;p15"/>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6" name="Google Shape;106;p15"/>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07" name="Google Shape;107;p15"/>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8" name="Google Shape;108;p15"/>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CUSTOM_3">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111" name="Google Shape;111;p16"/>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3500"/>
              <a:buNone/>
              <a:defRPr sz="3500">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12" name="Google Shape;112;p16"/>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3" name="Google Shape;113;p16"/>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a:solidFill>
                  <a:schemeClr val="dk2"/>
                </a:solidFill>
              </a:defRPr>
            </a:lvl1pPr>
            <a:lvl2pPr lvl="1">
              <a:spcBef>
                <a:spcPts val="160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p:txBody>
      </p:sp>
      <p:sp>
        <p:nvSpPr>
          <p:cNvPr id="114" name="Google Shape;114;p16"/>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5" name="Google Shape;115;p16"/>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16" name="Google Shape;116;p16"/>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7" name="Google Shape;117;p16"/>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18" name="Google Shape;118;p16"/>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19" name="Google Shape;119;p16"/>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0" name="Google Shape;120;p16"/>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1" name="Google Shape;121;p16"/>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2" name="Google Shape;122;p16"/>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 name="Google Shape;123;p16"/>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124" name="Google Shape;124;p16"/>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25" name="Shape 125"/>
        <p:cNvGrpSpPr/>
        <p:nvPr/>
      </p:nvGrpSpPr>
      <p:grpSpPr>
        <a:xfrm>
          <a:off x="0" y="0"/>
          <a:ext cx="0" cy="0"/>
          <a:chOff x="0" y="0"/>
          <a:chExt cx="0" cy="0"/>
        </a:xfrm>
      </p:grpSpPr>
      <p:sp>
        <p:nvSpPr>
          <p:cNvPr id="126" name="Google Shape;126;p17"/>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27" name="Google Shape;127;p17"/>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28" name="Google Shape;128;p17"/>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29" name="Google Shape;129;p17"/>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30" name="Shape 130"/>
        <p:cNvGrpSpPr/>
        <p:nvPr/>
      </p:nvGrpSpPr>
      <p:grpSpPr>
        <a:xfrm>
          <a:off x="0" y="0"/>
          <a:ext cx="0" cy="0"/>
          <a:chOff x="0" y="0"/>
          <a:chExt cx="0" cy="0"/>
        </a:xfrm>
      </p:grpSpPr>
      <p:pic>
        <p:nvPicPr>
          <p:cNvPr id="131" name="Google Shape;131;p18"/>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132" name="Google Shape;132;p1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sz="3500"/>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33" name="Google Shape;133;p18"/>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34" name="Google Shape;134;p18"/>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35" name="Shape 135"/>
        <p:cNvGrpSpPr/>
        <p:nvPr/>
      </p:nvGrpSpPr>
      <p:grpSpPr>
        <a:xfrm>
          <a:off x="0" y="0"/>
          <a:ext cx="0" cy="0"/>
          <a:chOff x="0" y="0"/>
          <a:chExt cx="0" cy="0"/>
        </a:xfrm>
      </p:grpSpPr>
      <p:pic>
        <p:nvPicPr>
          <p:cNvPr id="136" name="Google Shape;136;p19"/>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137" name="Google Shape;137;p19"/>
          <p:cNvSpPr txBox="1"/>
          <p:nvPr>
            <p:ph type="title"/>
          </p:nvPr>
        </p:nvSpPr>
        <p:spPr>
          <a:xfrm>
            <a:off x="713225" y="521225"/>
            <a:ext cx="3621000" cy="1239300"/>
          </a:xfrm>
          <a:prstGeom prst="rect">
            <a:avLst/>
          </a:prstGeom>
        </p:spPr>
        <p:txBody>
          <a:bodyPr anchorCtr="0" anchor="t" bIns="91425" lIns="91425" spcFirstLastPara="1" rIns="91425" wrap="square" tIns="91425">
            <a:noAutofit/>
          </a:bodyPr>
          <a:lstStyle>
            <a:lvl1pPr lvl="0">
              <a:spcBef>
                <a:spcPts val="0"/>
              </a:spcBef>
              <a:spcAft>
                <a:spcPts val="0"/>
              </a:spcAft>
              <a:buSzPts val="6400"/>
              <a:buNone/>
              <a:defRPr sz="64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138" name="Google Shape;138;p19"/>
          <p:cNvSpPr txBox="1"/>
          <p:nvPr>
            <p:ph idx="1" type="subTitle"/>
          </p:nvPr>
        </p:nvSpPr>
        <p:spPr>
          <a:xfrm>
            <a:off x="703250" y="1531800"/>
            <a:ext cx="3619500" cy="1239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9" name="Google Shape;139;p19"/>
          <p:cNvSpPr txBox="1"/>
          <p:nvPr/>
        </p:nvSpPr>
        <p:spPr>
          <a:xfrm>
            <a:off x="703250" y="3399700"/>
            <a:ext cx="2699700" cy="886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Open Sans"/>
                <a:ea typeface="Open Sans"/>
                <a:cs typeface="Open Sans"/>
                <a:sym typeface="Open Sans"/>
              </a:rPr>
              <a:t>CREDITS: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140" name="Google Shape;140;p19"/>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2">
  <p:cSld name="CUSTOM_7">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43" name="Google Shape;143;p20"/>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44" name="Google Shape;144;p20"/>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145" name="Google Shape;145;p20"/>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146" name="Google Shape;146;p20"/>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flipH="1">
            <a:off x="0" y="661450"/>
            <a:ext cx="2889425" cy="4482050"/>
            <a:chOff x="6315075" y="708675"/>
            <a:chExt cx="2889425" cy="4482050"/>
          </a:xfrm>
        </p:grpSpPr>
        <p:pic>
          <p:nvPicPr>
            <p:cNvPr id="19" name="Google Shape;19;p3"/>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147" name="Shape 147"/>
        <p:cNvGrpSpPr/>
        <p:nvPr/>
      </p:nvGrpSpPr>
      <p:grpSpPr>
        <a:xfrm>
          <a:off x="0" y="0"/>
          <a:ext cx="0" cy="0"/>
          <a:chOff x="0" y="0"/>
          <a:chExt cx="0" cy="0"/>
        </a:xfrm>
      </p:grpSpPr>
      <p:pic>
        <p:nvPicPr>
          <p:cNvPr id="148" name="Google Shape;148;p21"/>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49" name="Google Shape;149;p21"/>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50" name="Google Shape;150;p21"/>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53" name="Google Shape;153;p22"/>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54" name="Google Shape;154;p22"/>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
    <p:spTree>
      <p:nvGrpSpPr>
        <p:cNvPr id="155" name="Shape 155"/>
        <p:cNvGrpSpPr/>
        <p:nvPr/>
      </p:nvGrpSpPr>
      <p:grpSpPr>
        <a:xfrm>
          <a:off x="0" y="0"/>
          <a:ext cx="0" cy="0"/>
          <a:chOff x="0" y="0"/>
          <a:chExt cx="0" cy="0"/>
        </a:xfrm>
      </p:grpSpPr>
      <p:pic>
        <p:nvPicPr>
          <p:cNvPr id="156" name="Google Shape;156;p23"/>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pic>
        <p:nvPicPr>
          <p:cNvPr id="157" name="Google Shape;157;p23"/>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158" name="Google Shape;158;p23"/>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 only 2">
    <p:spTree>
      <p:nvGrpSpPr>
        <p:cNvPr id="159" name="Shape 159"/>
        <p:cNvGrpSpPr/>
        <p:nvPr/>
      </p:nvGrpSpPr>
      <p:grpSpPr>
        <a:xfrm>
          <a:off x="0" y="0"/>
          <a:ext cx="0" cy="0"/>
          <a:chOff x="0" y="0"/>
          <a:chExt cx="0" cy="0"/>
        </a:xfrm>
      </p:grpSpPr>
      <p:sp>
        <p:nvSpPr>
          <p:cNvPr id="160" name="Google Shape;160;p24"/>
          <p:cNvSpPr txBox="1"/>
          <p:nvPr>
            <p:ph type="title"/>
          </p:nvPr>
        </p:nvSpPr>
        <p:spPr>
          <a:xfrm>
            <a:off x="4572000" y="539496"/>
            <a:ext cx="3858900" cy="841200"/>
          </a:xfrm>
          <a:prstGeom prst="rect">
            <a:avLst/>
          </a:prstGeom>
          <a:noFill/>
          <a:ln>
            <a:noFill/>
          </a:ln>
        </p:spPr>
        <p:txBody>
          <a:bodyPr anchorCtr="0" anchor="t" bIns="68575" lIns="68575" spcFirstLastPara="1" rIns="68575" wrap="square" tIns="68575">
            <a:noAutofit/>
          </a:bodyPr>
          <a:lstStyle>
            <a:lvl1pPr lvl="0" rtl="0" algn="ctr">
              <a:lnSpc>
                <a:spcPct val="90000"/>
              </a:lnSpc>
              <a:spcBef>
                <a:spcPts val="0"/>
              </a:spcBef>
              <a:spcAft>
                <a:spcPts val="0"/>
              </a:spcAft>
              <a:buClr>
                <a:schemeClr val="dk1"/>
              </a:buClr>
              <a:buSzPts val="3500"/>
              <a:buFont typeface="Calibri"/>
              <a:buNone/>
              <a:defRPr sz="3500"/>
            </a:lvl1pPr>
            <a:lvl2pPr lvl="1" rtl="0" algn="ctr">
              <a:spcBef>
                <a:spcPts val="0"/>
              </a:spcBef>
              <a:spcAft>
                <a:spcPts val="0"/>
              </a:spcAft>
              <a:buSzPts val="1400"/>
              <a:buFont typeface="Open Sans"/>
              <a:buNone/>
              <a:defRPr>
                <a:latin typeface="Open Sans"/>
                <a:ea typeface="Open Sans"/>
                <a:cs typeface="Open Sans"/>
                <a:sym typeface="Open Sans"/>
              </a:defRPr>
            </a:lvl2pPr>
            <a:lvl3pPr lvl="2" rtl="0" algn="ctr">
              <a:spcBef>
                <a:spcPts val="0"/>
              </a:spcBef>
              <a:spcAft>
                <a:spcPts val="0"/>
              </a:spcAft>
              <a:buSzPts val="1400"/>
              <a:buFont typeface="Open Sans"/>
              <a:buNone/>
              <a:defRPr>
                <a:latin typeface="Open Sans"/>
                <a:ea typeface="Open Sans"/>
                <a:cs typeface="Open Sans"/>
                <a:sym typeface="Open Sans"/>
              </a:defRPr>
            </a:lvl3pPr>
            <a:lvl4pPr lvl="3" rtl="0" algn="ctr">
              <a:spcBef>
                <a:spcPts val="0"/>
              </a:spcBef>
              <a:spcAft>
                <a:spcPts val="0"/>
              </a:spcAft>
              <a:buSzPts val="1400"/>
              <a:buFont typeface="Open Sans"/>
              <a:buNone/>
              <a:defRPr>
                <a:latin typeface="Open Sans"/>
                <a:ea typeface="Open Sans"/>
                <a:cs typeface="Open Sans"/>
                <a:sym typeface="Open Sans"/>
              </a:defRPr>
            </a:lvl4pPr>
            <a:lvl5pPr lvl="4" rtl="0" algn="ctr">
              <a:spcBef>
                <a:spcPts val="0"/>
              </a:spcBef>
              <a:spcAft>
                <a:spcPts val="0"/>
              </a:spcAft>
              <a:buSzPts val="1400"/>
              <a:buFont typeface="Open Sans"/>
              <a:buNone/>
              <a:defRPr>
                <a:latin typeface="Open Sans"/>
                <a:ea typeface="Open Sans"/>
                <a:cs typeface="Open Sans"/>
                <a:sym typeface="Open Sans"/>
              </a:defRPr>
            </a:lvl5pPr>
            <a:lvl6pPr lvl="5" rtl="0" algn="ctr">
              <a:spcBef>
                <a:spcPts val="0"/>
              </a:spcBef>
              <a:spcAft>
                <a:spcPts val="0"/>
              </a:spcAft>
              <a:buSzPts val="1400"/>
              <a:buFont typeface="Open Sans"/>
              <a:buNone/>
              <a:defRPr>
                <a:latin typeface="Open Sans"/>
                <a:ea typeface="Open Sans"/>
                <a:cs typeface="Open Sans"/>
                <a:sym typeface="Open Sans"/>
              </a:defRPr>
            </a:lvl6pPr>
            <a:lvl7pPr lvl="6" rtl="0" algn="ctr">
              <a:spcBef>
                <a:spcPts val="0"/>
              </a:spcBef>
              <a:spcAft>
                <a:spcPts val="0"/>
              </a:spcAft>
              <a:buSzPts val="1400"/>
              <a:buFont typeface="Open Sans"/>
              <a:buNone/>
              <a:defRPr>
                <a:latin typeface="Open Sans"/>
                <a:ea typeface="Open Sans"/>
                <a:cs typeface="Open Sans"/>
                <a:sym typeface="Open Sans"/>
              </a:defRPr>
            </a:lvl7pPr>
            <a:lvl8pPr lvl="7" rtl="0" algn="ctr">
              <a:spcBef>
                <a:spcPts val="0"/>
              </a:spcBef>
              <a:spcAft>
                <a:spcPts val="0"/>
              </a:spcAft>
              <a:buSzPts val="1400"/>
              <a:buFont typeface="Open Sans"/>
              <a:buNone/>
              <a:defRPr>
                <a:latin typeface="Open Sans"/>
                <a:ea typeface="Open Sans"/>
                <a:cs typeface="Open Sans"/>
                <a:sym typeface="Open Sans"/>
              </a:defRPr>
            </a:lvl8pPr>
            <a:lvl9pPr lvl="8" rtl="0" algn="ctr">
              <a:spcBef>
                <a:spcPts val="0"/>
              </a:spcBef>
              <a:spcAft>
                <a:spcPts val="0"/>
              </a:spcAft>
              <a:buSzPts val="1400"/>
              <a:buFont typeface="Open Sans"/>
              <a:buNone/>
              <a:defRPr>
                <a:latin typeface="Open Sans"/>
                <a:ea typeface="Open Sans"/>
                <a:cs typeface="Open Sans"/>
                <a:sym typeface="Open Sans"/>
              </a:defRPr>
            </a:lvl9pPr>
          </a:lstStyle>
          <a:p/>
        </p:txBody>
      </p:sp>
      <p:pic>
        <p:nvPicPr>
          <p:cNvPr id="161" name="Google Shape;161;p24"/>
          <p:cNvPicPr preferRelativeResize="0"/>
          <p:nvPr/>
        </p:nvPicPr>
        <p:blipFill rotWithShape="1">
          <a:blip r:embed="rId2">
            <a:alphaModFix/>
          </a:blip>
          <a:srcRect b="99" l="0" r="0" t="109"/>
          <a:stretch/>
        </p:blipFill>
        <p:spPr>
          <a:xfrm>
            <a:off x="1" y="-35412"/>
            <a:ext cx="3314701" cy="2143124"/>
          </a:xfrm>
          <a:prstGeom prst="rect">
            <a:avLst/>
          </a:prstGeom>
          <a:noFill/>
          <a:ln>
            <a:noFill/>
          </a:ln>
        </p:spPr>
      </p:pic>
      <p:pic>
        <p:nvPicPr>
          <p:cNvPr id="162" name="Google Shape;162;p2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63" name="Google Shape;163;p24"/>
          <p:cNvPicPr preferRelativeResize="0"/>
          <p:nvPr/>
        </p:nvPicPr>
        <p:blipFill rotWithShape="1">
          <a:blip r:embed="rId4">
            <a:alphaModFix/>
          </a:blip>
          <a:srcRect b="11505" l="0" r="0" t="-4972"/>
          <a:stretch/>
        </p:blipFill>
        <p:spPr>
          <a:xfrm rot="10800000">
            <a:off x="7701639" y="1"/>
            <a:ext cx="1458274" cy="972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26" name="Google Shape;26;p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3500"/>
              <a:buNone/>
              <a:defRPr sz="3500">
                <a:solidFill>
                  <a:schemeClr val="accen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 name="Google Shape;27;p4"/>
          <p:cNvSpPr txBox="1"/>
          <p:nvPr>
            <p:ph idx="1" type="body"/>
          </p:nvPr>
        </p:nvSpPr>
        <p:spPr>
          <a:xfrm>
            <a:off x="713100" y="1217775"/>
            <a:ext cx="7717500" cy="338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Font typeface="Livvic"/>
              <a:buAutoNum type="arabicPeriod"/>
              <a:defRPr/>
            </a:lvl1pPr>
            <a:lvl2pPr indent="-317500" lvl="1" marL="914400">
              <a:spcBef>
                <a:spcPts val="1600"/>
              </a:spcBef>
              <a:spcAft>
                <a:spcPts val="0"/>
              </a:spcAft>
              <a:buClr>
                <a:srgbClr val="434343"/>
              </a:buClr>
              <a:buSzPts val="1400"/>
              <a:buFont typeface="Roboto Condensed Light"/>
              <a:buAutoNum type="alphaLcPeriod"/>
              <a:defRPr/>
            </a:lvl2pPr>
            <a:lvl3pPr indent="-317500" lvl="2" marL="1371600">
              <a:spcBef>
                <a:spcPts val="1600"/>
              </a:spcBef>
              <a:spcAft>
                <a:spcPts val="0"/>
              </a:spcAft>
              <a:buClr>
                <a:srgbClr val="434343"/>
              </a:buClr>
              <a:buSzPts val="1400"/>
              <a:buFont typeface="Roboto Condensed Light"/>
              <a:buAutoNum type="romanLcPeriod"/>
              <a:defRPr/>
            </a:lvl3pPr>
            <a:lvl4pPr indent="-317500" lvl="3" marL="1828800">
              <a:spcBef>
                <a:spcPts val="1600"/>
              </a:spcBef>
              <a:spcAft>
                <a:spcPts val="0"/>
              </a:spcAft>
              <a:buClr>
                <a:srgbClr val="434343"/>
              </a:buClr>
              <a:buSzPts val="1400"/>
              <a:buFont typeface="Roboto Condensed Light"/>
              <a:buAutoNum type="arabicPeriod"/>
              <a:defRPr/>
            </a:lvl4pPr>
            <a:lvl5pPr indent="-317500" lvl="4" marL="2286000">
              <a:spcBef>
                <a:spcPts val="1600"/>
              </a:spcBef>
              <a:spcAft>
                <a:spcPts val="0"/>
              </a:spcAft>
              <a:buClr>
                <a:srgbClr val="434343"/>
              </a:buClr>
              <a:buSzPts val="1400"/>
              <a:buFont typeface="Roboto Condensed Light"/>
              <a:buAutoNum type="alphaLcPeriod"/>
              <a:defRPr/>
            </a:lvl5pPr>
            <a:lvl6pPr indent="-317500" lvl="5" marL="2743200">
              <a:spcBef>
                <a:spcPts val="1600"/>
              </a:spcBef>
              <a:spcAft>
                <a:spcPts val="0"/>
              </a:spcAft>
              <a:buClr>
                <a:srgbClr val="434343"/>
              </a:buClr>
              <a:buSzPts val="1400"/>
              <a:buFont typeface="Roboto Condensed Light"/>
              <a:buAutoNum type="romanLcPeriod"/>
              <a:defRPr/>
            </a:lvl6pPr>
            <a:lvl7pPr indent="-317500" lvl="6" marL="3200400">
              <a:spcBef>
                <a:spcPts val="1600"/>
              </a:spcBef>
              <a:spcAft>
                <a:spcPts val="0"/>
              </a:spcAft>
              <a:buClr>
                <a:srgbClr val="434343"/>
              </a:buClr>
              <a:buSzPts val="1400"/>
              <a:buFont typeface="Roboto Condensed Light"/>
              <a:buAutoNum type="arabicPeriod"/>
              <a:defRPr/>
            </a:lvl7pPr>
            <a:lvl8pPr indent="-317500" lvl="7" marL="3657600">
              <a:spcBef>
                <a:spcPts val="1600"/>
              </a:spcBef>
              <a:spcAft>
                <a:spcPts val="0"/>
              </a:spcAft>
              <a:buClr>
                <a:srgbClr val="434343"/>
              </a:buClr>
              <a:buSzPts val="1400"/>
              <a:buFont typeface="Roboto Condensed Light"/>
              <a:buAutoNum type="alphaLcPeriod"/>
              <a:defRPr/>
            </a:lvl8pPr>
            <a:lvl9pPr indent="-317500" lvl="8" marL="4114800">
              <a:spcBef>
                <a:spcPts val="1600"/>
              </a:spcBef>
              <a:spcAft>
                <a:spcPts val="1600"/>
              </a:spcAft>
              <a:buClr>
                <a:srgbClr val="434343"/>
              </a:buClr>
              <a:buSzPts val="1400"/>
              <a:buFont typeface="Roboto Condensed Light"/>
              <a:buAutoNum type="romanLcPeriod"/>
              <a:defRPr/>
            </a:lvl9pPr>
          </a:lstStyle>
          <a:p/>
        </p:txBody>
      </p:sp>
      <p:pic>
        <p:nvPicPr>
          <p:cNvPr id="28" name="Google Shape;28;p4"/>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1" name="Google Shape;31;p5"/>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32" name="Google Shape;32;p5"/>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3" name="Google Shape;33;p5"/>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4600"/>
              <a:buNone/>
              <a:defRPr sz="4200">
                <a:solidFill>
                  <a:schemeClr val="lt1"/>
                </a:solidFill>
              </a:defRPr>
            </a:lvl1pPr>
            <a:lvl2pPr lvl="1"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34" name="Google Shape;34;p5"/>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35" name="Google Shape;35;p5"/>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38" name="Google Shape;38;p6"/>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39" name="Google Shape;39;p6"/>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42" name="Google Shape;42;p7"/>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43" name="Google Shape;43;p7"/>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44" name="Google Shape;44;p7"/>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5" name="Google Shape;45;p7"/>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45118" l="0" r="48232" t="0"/>
          <a:stretch/>
        </p:blipFill>
        <p:spPr>
          <a:xfrm rot="10800000">
            <a:off x="-173050" y="-161726"/>
            <a:ext cx="1420075" cy="1465601"/>
          </a:xfrm>
          <a:prstGeom prst="rect">
            <a:avLst/>
          </a:prstGeom>
          <a:noFill/>
          <a:ln>
            <a:noFill/>
          </a:ln>
        </p:spPr>
      </p:pic>
      <p:pic>
        <p:nvPicPr>
          <p:cNvPr id="48" name="Google Shape;48;p8"/>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49" name="Google Shape;49;p8"/>
          <p:cNvSpPr txBox="1"/>
          <p:nvPr>
            <p:ph type="title"/>
          </p:nvPr>
        </p:nvSpPr>
        <p:spPr>
          <a:xfrm>
            <a:off x="713225" y="387100"/>
            <a:ext cx="3297600" cy="203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500"/>
              <a:buNone/>
              <a:defRPr sz="3500">
                <a:solidFill>
                  <a:schemeClr val="lt1"/>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0" name="Shape 50"/>
        <p:cNvGrpSpPr/>
        <p:nvPr/>
      </p:nvGrpSpPr>
      <p:grpSpPr>
        <a:xfrm>
          <a:off x="0" y="0"/>
          <a:ext cx="0" cy="0"/>
          <a:chOff x="0" y="0"/>
          <a:chExt cx="0" cy="0"/>
        </a:xfrm>
      </p:grpSpPr>
      <p:grpSp>
        <p:nvGrpSpPr>
          <p:cNvPr id="51" name="Google Shape;51;p9"/>
          <p:cNvGrpSpPr/>
          <p:nvPr/>
        </p:nvGrpSpPr>
        <p:grpSpPr>
          <a:xfrm>
            <a:off x="6315075" y="708675"/>
            <a:ext cx="2889425" cy="4482050"/>
            <a:chOff x="6315075" y="708675"/>
            <a:chExt cx="2889425" cy="4482050"/>
          </a:xfrm>
        </p:grpSpPr>
        <p:pic>
          <p:nvPicPr>
            <p:cNvPr id="52" name="Google Shape;52;p9"/>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53" name="Google Shape;53;p9"/>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54" name="Google Shape;54;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5" name="Google Shape;55;p9"/>
          <p:cNvSpPr txBox="1"/>
          <p:nvPr>
            <p:ph type="title"/>
          </p:nvPr>
        </p:nvSpPr>
        <p:spPr>
          <a:xfrm>
            <a:off x="5688476" y="1877495"/>
            <a:ext cx="2742300" cy="7956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pic>
        <p:nvPicPr>
          <p:cNvPr id="56" name="Google Shape;56;p9"/>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57" name="Google Shape;57;p9"/>
          <p:cNvSpPr txBox="1"/>
          <p:nvPr>
            <p:ph idx="1" type="subTitle"/>
          </p:nvPr>
        </p:nvSpPr>
        <p:spPr>
          <a:xfrm>
            <a:off x="5209032" y="2907792"/>
            <a:ext cx="3218700" cy="16917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60" name="Google Shape;60;p10"/>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61" name="Google Shape;61;p10"/>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62" name="Google Shape;62;p10"/>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800"/>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67.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62.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5"/>
          <p:cNvSpPr txBox="1"/>
          <p:nvPr>
            <p:ph idx="1" type="subTitle"/>
          </p:nvPr>
        </p:nvSpPr>
        <p:spPr>
          <a:xfrm>
            <a:off x="4658300" y="3872075"/>
            <a:ext cx="4015200" cy="99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Liz Calvo</a:t>
            </a:r>
            <a:endParaRPr/>
          </a:p>
          <a:p>
            <a:pPr indent="0" lvl="0" marL="0" rtl="0" algn="r">
              <a:spcBef>
                <a:spcPts val="0"/>
              </a:spcBef>
              <a:spcAft>
                <a:spcPts val="0"/>
              </a:spcAft>
              <a:buClr>
                <a:schemeClr val="dk1"/>
              </a:buClr>
              <a:buSzPts val="1100"/>
              <a:buFont typeface="Arial"/>
              <a:buNone/>
            </a:pPr>
            <a:r>
              <a:rPr lang="en"/>
              <a:t>Michelle Halvorsen</a:t>
            </a:r>
            <a:endParaRPr/>
          </a:p>
          <a:p>
            <a:pPr indent="0" lvl="0" marL="0" rtl="0" algn="r">
              <a:spcBef>
                <a:spcPts val="0"/>
              </a:spcBef>
              <a:spcAft>
                <a:spcPts val="0"/>
              </a:spcAft>
              <a:buClr>
                <a:schemeClr val="dk1"/>
              </a:buClr>
              <a:buSzPts val="1100"/>
              <a:buFont typeface="Arial"/>
              <a:buNone/>
            </a:pPr>
            <a:r>
              <a:rPr lang="en"/>
              <a:t>Syed Hossain</a:t>
            </a:r>
            <a:endParaRPr/>
          </a:p>
          <a:p>
            <a:pPr indent="0" lvl="0" marL="0" rtl="0" algn="r">
              <a:spcBef>
                <a:spcPts val="0"/>
              </a:spcBef>
              <a:spcAft>
                <a:spcPts val="0"/>
              </a:spcAft>
              <a:buClr>
                <a:schemeClr val="dk1"/>
              </a:buClr>
              <a:buSzPts val="1100"/>
              <a:buFont typeface="Arial"/>
              <a:buNone/>
            </a:pPr>
            <a:r>
              <a:rPr lang="en"/>
              <a:t>Melanie Nyuydzefe</a:t>
            </a:r>
            <a:endParaRPr/>
          </a:p>
          <a:p>
            <a:pPr indent="0" lvl="0" marL="0" rtl="0" algn="r">
              <a:spcBef>
                <a:spcPts val="0"/>
              </a:spcBef>
              <a:spcAft>
                <a:spcPts val="0"/>
              </a:spcAft>
              <a:buClr>
                <a:schemeClr val="dk1"/>
              </a:buClr>
              <a:buSzPts val="1100"/>
              <a:buFont typeface="Arial"/>
              <a:buNone/>
            </a:pPr>
            <a:r>
              <a:rPr lang="en"/>
              <a:t>Greg Sobchuk</a:t>
            </a:r>
            <a:endParaRPr/>
          </a:p>
          <a:p>
            <a:pPr indent="0" lvl="0" marL="0" rtl="0" algn="r">
              <a:spcBef>
                <a:spcPts val="0"/>
              </a:spcBef>
              <a:spcAft>
                <a:spcPts val="0"/>
              </a:spcAft>
              <a:buNone/>
            </a:pPr>
            <a:r>
              <a:t/>
            </a:r>
            <a:endParaRPr/>
          </a:p>
        </p:txBody>
      </p:sp>
      <p:sp>
        <p:nvSpPr>
          <p:cNvPr id="169" name="Google Shape;169;p25"/>
          <p:cNvSpPr txBox="1"/>
          <p:nvPr>
            <p:ph type="ctrTitle"/>
          </p:nvPr>
        </p:nvSpPr>
        <p:spPr>
          <a:xfrm>
            <a:off x="3730675" y="539500"/>
            <a:ext cx="5065200" cy="341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WINE</a:t>
            </a:r>
            <a:r>
              <a:rPr lang="en"/>
              <a:t>-</a:t>
            </a:r>
            <a:r>
              <a:rPr lang="en"/>
              <a:t>ALYTICS</a:t>
            </a:r>
            <a:endParaRPr/>
          </a:p>
          <a:p>
            <a:pPr indent="0" lvl="0" marL="0" rtl="0" algn="r">
              <a:spcBef>
                <a:spcPts val="0"/>
              </a:spcBef>
              <a:spcAft>
                <a:spcPts val="0"/>
              </a:spcAft>
              <a:buNone/>
            </a:pPr>
            <a:r>
              <a:rPr i="1" lang="en" sz="6000">
                <a:latin typeface="Oswald ExtraLight"/>
                <a:ea typeface="Oswald ExtraLight"/>
                <a:cs typeface="Oswald ExtraLight"/>
                <a:sym typeface="Oswald ExtraLight"/>
              </a:rPr>
              <a:t>WHEN DATA MEETS WINE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idx="4294967295" type="body"/>
          </p:nvPr>
        </p:nvSpPr>
        <p:spPr>
          <a:xfrm>
            <a:off x="2276900" y="2027750"/>
            <a:ext cx="6153900" cy="77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1600">
              <a:solidFill>
                <a:srgbClr val="FFFFFF"/>
              </a:solidFill>
            </a:endParaRPr>
          </a:p>
          <a:p>
            <a:pPr indent="0" lvl="0" marL="0" rtl="0" algn="ctr">
              <a:spcBef>
                <a:spcPts val="1600"/>
              </a:spcBef>
              <a:spcAft>
                <a:spcPts val="1600"/>
              </a:spcAft>
              <a:buNone/>
            </a:pPr>
            <a:r>
              <a:t/>
            </a:r>
            <a:endParaRPr>
              <a:solidFill>
                <a:srgbClr val="FFFFFF"/>
              </a:solidFill>
            </a:endParaRPr>
          </a:p>
        </p:txBody>
      </p:sp>
      <p:sp>
        <p:nvSpPr>
          <p:cNvPr id="283" name="Google Shape;283;p34"/>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500"/>
              <a:t>“Wine is bottled poetry”</a:t>
            </a:r>
            <a:endParaRPr sz="3500">
              <a:solidFill>
                <a:schemeClr val="dk2"/>
              </a:solidFill>
            </a:endParaRPr>
          </a:p>
          <a:p>
            <a:pPr indent="0" lvl="0" marL="0" rtl="0" algn="r">
              <a:spcBef>
                <a:spcPts val="1600"/>
              </a:spcBef>
              <a:spcAft>
                <a:spcPts val="1600"/>
              </a:spcAft>
              <a:buNone/>
            </a:pPr>
            <a:r>
              <a:t/>
            </a:r>
            <a:endParaRPr sz="3500">
              <a:solidFill>
                <a:schemeClr val="dk2"/>
              </a:solidFill>
            </a:endParaRPr>
          </a:p>
        </p:txBody>
      </p:sp>
      <p:sp>
        <p:nvSpPr>
          <p:cNvPr id="284" name="Google Shape;284;p34"/>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accent1"/>
                </a:solidFill>
              </a:rPr>
              <a:t>—</a:t>
            </a:r>
            <a:r>
              <a:rPr lang="en" sz="1800"/>
              <a:t>Robert Louis Stevenson</a:t>
            </a:r>
            <a:endParaRPr sz="1800"/>
          </a:p>
          <a:p>
            <a:pPr indent="0" lvl="0" marL="0" rtl="0" algn="r">
              <a:spcBef>
                <a:spcPts val="0"/>
              </a:spcBef>
              <a:spcAft>
                <a:spcPts val="0"/>
              </a:spcAft>
              <a:buNone/>
            </a:pPr>
            <a:r>
              <a:rPr lang="en" sz="1800">
                <a:solidFill>
                  <a:schemeClr val="accent5"/>
                </a:solidFill>
              </a:rPr>
              <a:t>Scottish Novelist</a:t>
            </a:r>
            <a:endParaRPr sz="1800">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5"/>
          <p:cNvSpPr txBox="1"/>
          <p:nvPr>
            <p:ph idx="2" type="title"/>
          </p:nvPr>
        </p:nvSpPr>
        <p:spPr>
          <a:xfrm>
            <a:off x="6400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90" name="Google Shape;290;p35"/>
          <p:cNvSpPr txBox="1"/>
          <p:nvPr>
            <p:ph type="title"/>
          </p:nvPr>
        </p:nvSpPr>
        <p:spPr>
          <a:xfrm>
            <a:off x="640075" y="1673350"/>
            <a:ext cx="48069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CLIENTS &amp; THE PROBLEM</a:t>
            </a:r>
            <a:endParaRPr sz="6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idx="1" type="subTitle"/>
          </p:nvPr>
        </p:nvSpPr>
        <p:spPr>
          <a:xfrm>
            <a:off x="713232" y="1679838"/>
            <a:ext cx="2066400" cy="82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primarily focus on US wine industry</a:t>
            </a:r>
            <a:endParaRPr/>
          </a:p>
        </p:txBody>
      </p:sp>
      <p:sp>
        <p:nvSpPr>
          <p:cNvPr id="296" name="Google Shape;296;p36"/>
          <p:cNvSpPr txBox="1"/>
          <p:nvPr>
            <p:ph type="title"/>
          </p:nvPr>
        </p:nvSpPr>
        <p:spPr>
          <a:xfrm>
            <a:off x="713225" y="464339"/>
            <a:ext cx="24507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USA</a:t>
            </a:r>
            <a:endParaRPr/>
          </a:p>
        </p:txBody>
      </p:sp>
      <p:pic>
        <p:nvPicPr>
          <p:cNvPr id="297" name="Google Shape;297;p36"/>
          <p:cNvPicPr preferRelativeResize="0"/>
          <p:nvPr/>
        </p:nvPicPr>
        <p:blipFill rotWithShape="1">
          <a:blip r:embed="rId3">
            <a:alphaModFix/>
          </a:blip>
          <a:srcRect b="0" l="50498" r="1094" t="1719"/>
          <a:stretch/>
        </p:blipFill>
        <p:spPr>
          <a:xfrm>
            <a:off x="4022625" y="558551"/>
            <a:ext cx="3675820" cy="4026400"/>
          </a:xfrm>
          <a:prstGeom prst="rect">
            <a:avLst/>
          </a:prstGeom>
          <a:noFill/>
          <a:ln>
            <a:noFill/>
          </a:ln>
        </p:spPr>
      </p:pic>
      <p:sp>
        <p:nvSpPr>
          <p:cNvPr id="298" name="Google Shape;298;p36"/>
          <p:cNvSpPr txBox="1"/>
          <p:nvPr/>
        </p:nvSpPr>
        <p:spPr>
          <a:xfrm>
            <a:off x="4022625" y="1279650"/>
            <a:ext cx="9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56489"/>
                </a:solidFill>
                <a:latin typeface="Open Sans"/>
                <a:ea typeface="Open Sans"/>
                <a:cs typeface="Open Sans"/>
                <a:sym typeface="Open Sans"/>
              </a:rPr>
              <a:t>Tier 1</a:t>
            </a:r>
            <a:endParaRPr b="1">
              <a:solidFill>
                <a:srgbClr val="D56489"/>
              </a:solidFill>
              <a:latin typeface="Open Sans"/>
              <a:ea typeface="Open Sans"/>
              <a:cs typeface="Open Sans"/>
              <a:sym typeface="Open Sans"/>
            </a:endParaRPr>
          </a:p>
        </p:txBody>
      </p:sp>
      <p:sp>
        <p:nvSpPr>
          <p:cNvPr id="299" name="Google Shape;299;p36"/>
          <p:cNvSpPr txBox="1"/>
          <p:nvPr/>
        </p:nvSpPr>
        <p:spPr>
          <a:xfrm>
            <a:off x="4022625" y="2102550"/>
            <a:ext cx="9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Open Sans"/>
                <a:ea typeface="Open Sans"/>
                <a:cs typeface="Open Sans"/>
                <a:sym typeface="Open Sans"/>
              </a:rPr>
              <a:t>Tier 2</a:t>
            </a:r>
            <a:endParaRPr b="1">
              <a:solidFill>
                <a:schemeClr val="accent5"/>
              </a:solidFill>
              <a:latin typeface="Open Sans"/>
              <a:ea typeface="Open Sans"/>
              <a:cs typeface="Open Sans"/>
              <a:sym typeface="Open Sans"/>
            </a:endParaRPr>
          </a:p>
        </p:txBody>
      </p:sp>
      <p:sp>
        <p:nvSpPr>
          <p:cNvPr id="300" name="Google Shape;300;p36"/>
          <p:cNvSpPr txBox="1"/>
          <p:nvPr/>
        </p:nvSpPr>
        <p:spPr>
          <a:xfrm>
            <a:off x="4022625" y="2925450"/>
            <a:ext cx="9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Open Sans"/>
                <a:ea typeface="Open Sans"/>
                <a:cs typeface="Open Sans"/>
                <a:sym typeface="Open Sans"/>
              </a:rPr>
              <a:t>Tier 3</a:t>
            </a:r>
            <a:endParaRPr b="1">
              <a:solidFill>
                <a:schemeClr val="accent5"/>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306" name="Google Shape;306;p37"/>
          <p:cNvSpPr txBox="1"/>
          <p:nvPr>
            <p:ph idx="4294967295" type="subTitle"/>
          </p:nvPr>
        </p:nvSpPr>
        <p:spPr>
          <a:xfrm>
            <a:off x="3213200" y="3060225"/>
            <a:ext cx="27177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Americans now shop online for </a:t>
            </a:r>
            <a:r>
              <a:rPr lang="en"/>
              <a:t>alcohol</a:t>
            </a:r>
            <a:r>
              <a:rPr lang="en"/>
              <a:t> for the first time before 2020</a:t>
            </a:r>
            <a:endParaRPr/>
          </a:p>
          <a:p>
            <a:pPr indent="0" lvl="0" marL="0" rtl="0" algn="l">
              <a:spcBef>
                <a:spcPts val="1600"/>
              </a:spcBef>
              <a:spcAft>
                <a:spcPts val="1600"/>
              </a:spcAft>
              <a:buNone/>
            </a:pPr>
            <a:r>
              <a:t/>
            </a:r>
            <a:endParaRPr/>
          </a:p>
        </p:txBody>
      </p:sp>
      <p:sp>
        <p:nvSpPr>
          <p:cNvPr id="307" name="Google Shape;307;p37"/>
          <p:cNvSpPr/>
          <p:nvPr/>
        </p:nvSpPr>
        <p:spPr>
          <a:xfrm rot="10800000">
            <a:off x="5757500" y="1859100"/>
            <a:ext cx="253500" cy="978900"/>
          </a:xfrm>
          <a:prstGeom prst="down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B03D69"/>
              </a:solidFill>
              <a:highlight>
                <a:srgbClr val="B33A68"/>
              </a:highlight>
            </a:endParaRPr>
          </a:p>
        </p:txBody>
      </p:sp>
      <p:pic>
        <p:nvPicPr>
          <p:cNvPr id="308" name="Google Shape;308;p37"/>
          <p:cNvPicPr preferRelativeResize="0"/>
          <p:nvPr/>
        </p:nvPicPr>
        <p:blipFill rotWithShape="1">
          <a:blip r:embed="rId3">
            <a:alphaModFix/>
          </a:blip>
          <a:srcRect b="357" l="0" r="0" t="367"/>
          <a:stretch/>
        </p:blipFill>
        <p:spPr>
          <a:xfrm>
            <a:off x="1020425" y="539500"/>
            <a:ext cx="7896602" cy="4078249"/>
          </a:xfrm>
          <a:prstGeom prst="rect">
            <a:avLst/>
          </a:prstGeom>
          <a:noFill/>
          <a:ln>
            <a:noFill/>
          </a:ln>
        </p:spPr>
      </p:pic>
      <p:sp>
        <p:nvSpPr>
          <p:cNvPr id="309" name="Google Shape;309;p37"/>
          <p:cNvSpPr/>
          <p:nvPr/>
        </p:nvSpPr>
        <p:spPr>
          <a:xfrm>
            <a:off x="1456725" y="645675"/>
            <a:ext cx="1577100" cy="1213500"/>
          </a:xfrm>
          <a:prstGeom prst="rect">
            <a:avLst/>
          </a:prstGeom>
          <a:noFill/>
          <a:ln cap="flat" cmpd="sng" w="28575">
            <a:solidFill>
              <a:srgbClr val="FFFF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4228700" y="645675"/>
            <a:ext cx="2046000" cy="567000"/>
          </a:xfrm>
          <a:prstGeom prst="rect">
            <a:avLst/>
          </a:prstGeom>
          <a:noFill/>
          <a:ln cap="flat" cmpd="sng" w="28575">
            <a:solidFill>
              <a:srgbClr val="FFFF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4228700" y="1212675"/>
            <a:ext cx="1314600" cy="759300"/>
          </a:xfrm>
          <a:prstGeom prst="rect">
            <a:avLst/>
          </a:prstGeom>
          <a:noFill/>
          <a:ln cap="flat" cmpd="sng" w="28575">
            <a:solidFill>
              <a:srgbClr val="FFFF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5033175" y="2510525"/>
            <a:ext cx="977700" cy="1336800"/>
          </a:xfrm>
          <a:prstGeom prst="rect">
            <a:avLst/>
          </a:prstGeom>
          <a:noFill/>
          <a:ln cap="flat" cmpd="sng" w="28575">
            <a:solidFill>
              <a:srgbClr val="FFFF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38"/>
          <p:cNvGrpSpPr/>
          <p:nvPr/>
        </p:nvGrpSpPr>
        <p:grpSpPr>
          <a:xfrm>
            <a:off x="2195758" y="1755299"/>
            <a:ext cx="914380" cy="871400"/>
            <a:chOff x="2025738" y="2059675"/>
            <a:chExt cx="777600" cy="737100"/>
          </a:xfrm>
        </p:grpSpPr>
        <p:sp>
          <p:nvSpPr>
            <p:cNvPr id="318" name="Google Shape;318;p38"/>
            <p:cNvSpPr/>
            <p:nvPr/>
          </p:nvSpPr>
          <p:spPr>
            <a:xfrm>
              <a:off x="2105170" y="2132293"/>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2025738" y="2059675"/>
              <a:ext cx="777600" cy="737100"/>
            </a:xfrm>
            <a:prstGeom prst="blockArc">
              <a:avLst>
                <a:gd fmla="val 8762477"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8"/>
          <p:cNvGrpSpPr/>
          <p:nvPr/>
        </p:nvGrpSpPr>
        <p:grpSpPr>
          <a:xfrm>
            <a:off x="366958" y="3438528"/>
            <a:ext cx="914380" cy="871400"/>
            <a:chOff x="2005071" y="3389000"/>
            <a:chExt cx="777600" cy="737100"/>
          </a:xfrm>
        </p:grpSpPr>
        <p:sp>
          <p:nvSpPr>
            <p:cNvPr id="321" name="Google Shape;321;p38"/>
            <p:cNvSpPr/>
            <p:nvPr/>
          </p:nvSpPr>
          <p:spPr>
            <a:xfrm>
              <a:off x="2084503"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2005071" y="3389000"/>
              <a:ext cx="777600" cy="737100"/>
            </a:xfrm>
            <a:prstGeom prst="blockArc">
              <a:avLst>
                <a:gd fmla="val 6568085"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8"/>
          <p:cNvGrpSpPr/>
          <p:nvPr/>
        </p:nvGrpSpPr>
        <p:grpSpPr>
          <a:xfrm>
            <a:off x="366962" y="1462418"/>
            <a:ext cx="1275497" cy="1281154"/>
            <a:chOff x="2998167" y="3389000"/>
            <a:chExt cx="777600" cy="737100"/>
          </a:xfrm>
        </p:grpSpPr>
        <p:sp>
          <p:nvSpPr>
            <p:cNvPr id="324" name="Google Shape;324;p38"/>
            <p:cNvSpPr/>
            <p:nvPr/>
          </p:nvSpPr>
          <p:spPr>
            <a:xfrm>
              <a:off x="3077599" y="3461618"/>
              <a:ext cx="618600" cy="591900"/>
            </a:xfrm>
            <a:prstGeom prst="donut">
              <a:avLst>
                <a:gd fmla="val 28079"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2998167" y="3389000"/>
              <a:ext cx="777600" cy="737100"/>
            </a:xfrm>
            <a:prstGeom prst="blockArc">
              <a:avLst>
                <a:gd fmla="val 5423319" name="adj1"/>
                <a:gd fmla="val 16199704" name="adj2"/>
                <a:gd fmla="val 13901" name="adj3"/>
              </a:avLst>
            </a:prstGeom>
            <a:solidFill>
              <a:srgbClr val="6F0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8"/>
          <p:cNvSpPr txBox="1"/>
          <p:nvPr>
            <p:ph idx="4294967295" type="subTitle"/>
          </p:nvPr>
        </p:nvSpPr>
        <p:spPr>
          <a:xfrm>
            <a:off x="366951" y="2756938"/>
            <a:ext cx="1103700" cy="33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Wineries</a:t>
            </a:r>
            <a:endParaRPr sz="1200">
              <a:solidFill>
                <a:schemeClr val="dk2"/>
              </a:solidFill>
            </a:endParaRPr>
          </a:p>
        </p:txBody>
      </p:sp>
      <p:sp>
        <p:nvSpPr>
          <p:cNvPr id="327" name="Google Shape;327;p38"/>
          <p:cNvSpPr txBox="1"/>
          <p:nvPr>
            <p:ph idx="4294967295" type="subTitle"/>
          </p:nvPr>
        </p:nvSpPr>
        <p:spPr>
          <a:xfrm>
            <a:off x="366951" y="4412063"/>
            <a:ext cx="1000500" cy="33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Retailers </a:t>
            </a:r>
            <a:endParaRPr sz="1200">
              <a:solidFill>
                <a:schemeClr val="dk2"/>
              </a:solidFill>
            </a:endParaRPr>
          </a:p>
        </p:txBody>
      </p:sp>
      <p:sp>
        <p:nvSpPr>
          <p:cNvPr id="328" name="Google Shape;328;p38"/>
          <p:cNvSpPr txBox="1"/>
          <p:nvPr>
            <p:ph idx="4294967295" type="subTitle"/>
          </p:nvPr>
        </p:nvSpPr>
        <p:spPr>
          <a:xfrm>
            <a:off x="2195753" y="2786538"/>
            <a:ext cx="1170300" cy="339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Distributors </a:t>
            </a:r>
            <a:endParaRPr>
              <a:solidFill>
                <a:schemeClr val="dk2"/>
              </a:solidFill>
            </a:endParaRPr>
          </a:p>
        </p:txBody>
      </p:sp>
      <p:sp>
        <p:nvSpPr>
          <p:cNvPr id="329" name="Google Shape;329;p38"/>
          <p:cNvSpPr txBox="1"/>
          <p:nvPr>
            <p:ph type="title"/>
          </p:nvPr>
        </p:nvSpPr>
        <p:spPr>
          <a:xfrm>
            <a:off x="762175" y="515638"/>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PROFIT MARGINS</a:t>
            </a:r>
            <a:endParaRPr/>
          </a:p>
        </p:txBody>
      </p:sp>
      <p:sp>
        <p:nvSpPr>
          <p:cNvPr id="330" name="Google Shape;330;p38"/>
          <p:cNvSpPr txBox="1"/>
          <p:nvPr/>
        </p:nvSpPr>
        <p:spPr>
          <a:xfrm>
            <a:off x="1461900" y="1337913"/>
            <a:ext cx="914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4"/>
                </a:solidFill>
                <a:latin typeface="Oswald Medium"/>
                <a:ea typeface="Oswald Medium"/>
                <a:cs typeface="Oswald Medium"/>
                <a:sym typeface="Oswald Medium"/>
              </a:rPr>
              <a:t>50%</a:t>
            </a:r>
            <a:endParaRPr sz="1700">
              <a:solidFill>
                <a:schemeClr val="accent4"/>
              </a:solidFill>
              <a:latin typeface="Oswald Medium"/>
              <a:ea typeface="Oswald Medium"/>
              <a:cs typeface="Oswald Medium"/>
              <a:sym typeface="Oswald Medium"/>
            </a:endParaRPr>
          </a:p>
        </p:txBody>
      </p:sp>
      <p:sp>
        <p:nvSpPr>
          <p:cNvPr id="331" name="Google Shape;331;p38"/>
          <p:cNvSpPr txBox="1"/>
          <p:nvPr/>
        </p:nvSpPr>
        <p:spPr>
          <a:xfrm>
            <a:off x="1281350" y="3372225"/>
            <a:ext cx="914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30-50</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sp>
        <p:nvSpPr>
          <p:cNvPr id="332" name="Google Shape;332;p38"/>
          <p:cNvSpPr txBox="1"/>
          <p:nvPr/>
        </p:nvSpPr>
        <p:spPr>
          <a:xfrm>
            <a:off x="3221759" y="3372214"/>
            <a:ext cx="7773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70</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grpSp>
        <p:nvGrpSpPr>
          <p:cNvPr id="333" name="Google Shape;333;p38"/>
          <p:cNvGrpSpPr/>
          <p:nvPr/>
        </p:nvGrpSpPr>
        <p:grpSpPr>
          <a:xfrm>
            <a:off x="2195768" y="3438528"/>
            <a:ext cx="914380" cy="871400"/>
            <a:chOff x="2005071" y="3389000"/>
            <a:chExt cx="777600" cy="737100"/>
          </a:xfrm>
        </p:grpSpPr>
        <p:sp>
          <p:nvSpPr>
            <p:cNvPr id="334" name="Google Shape;334;p38"/>
            <p:cNvSpPr/>
            <p:nvPr/>
          </p:nvSpPr>
          <p:spPr>
            <a:xfrm>
              <a:off x="2084503"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2005071" y="3389000"/>
              <a:ext cx="777600" cy="737100"/>
            </a:xfrm>
            <a:prstGeom prst="blockArc">
              <a:avLst>
                <a:gd fmla="val 1297628"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8"/>
          <p:cNvSpPr txBox="1"/>
          <p:nvPr>
            <p:ph idx="4294967295" type="subTitle"/>
          </p:nvPr>
        </p:nvSpPr>
        <p:spPr>
          <a:xfrm>
            <a:off x="2195755" y="4287963"/>
            <a:ext cx="1531200" cy="33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Restaurants &amp; Bars</a:t>
            </a:r>
            <a:endParaRPr sz="1200">
              <a:solidFill>
                <a:schemeClr val="dk2"/>
              </a:solidFill>
            </a:endParaRPr>
          </a:p>
        </p:txBody>
      </p:sp>
      <p:sp>
        <p:nvSpPr>
          <p:cNvPr id="337" name="Google Shape;337;p38"/>
          <p:cNvSpPr txBox="1"/>
          <p:nvPr/>
        </p:nvSpPr>
        <p:spPr>
          <a:xfrm>
            <a:off x="3110160" y="1776238"/>
            <a:ext cx="10005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28-30</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pic>
        <p:nvPicPr>
          <p:cNvPr id="338" name="Google Shape;338;p38"/>
          <p:cNvPicPr preferRelativeResize="0"/>
          <p:nvPr/>
        </p:nvPicPr>
        <p:blipFill>
          <a:blip r:embed="rId3">
            <a:alphaModFix/>
          </a:blip>
          <a:stretch>
            <a:fillRect/>
          </a:stretch>
        </p:blipFill>
        <p:spPr>
          <a:xfrm>
            <a:off x="4373975" y="2059350"/>
            <a:ext cx="4490925" cy="1642200"/>
          </a:xfrm>
          <a:prstGeom prst="rect">
            <a:avLst/>
          </a:prstGeom>
          <a:noFill/>
          <a:ln>
            <a:noFill/>
          </a:ln>
        </p:spPr>
      </p:pic>
      <p:sp>
        <p:nvSpPr>
          <p:cNvPr id="339" name="Google Shape;339;p38"/>
          <p:cNvSpPr txBox="1"/>
          <p:nvPr/>
        </p:nvSpPr>
        <p:spPr>
          <a:xfrm>
            <a:off x="4403425" y="5279000"/>
            <a:ext cx="29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Open Sans"/>
                <a:ea typeface="Open Sans"/>
                <a:cs typeface="Open Sans"/>
                <a:sym typeface="Open Sans"/>
              </a:rPr>
              <a:t>Napa</a:t>
            </a:r>
            <a:r>
              <a:rPr i="1" lang="en">
                <a:latin typeface="Open Sans"/>
                <a:ea typeface="Open Sans"/>
                <a:cs typeface="Open Sans"/>
                <a:sym typeface="Open Sans"/>
              </a:rPr>
              <a:t> </a:t>
            </a:r>
            <a:r>
              <a:rPr i="1" lang="en">
                <a:latin typeface="Open Sans"/>
                <a:ea typeface="Open Sans"/>
                <a:cs typeface="Open Sans"/>
                <a:sym typeface="Open Sans"/>
              </a:rPr>
              <a:t>Cabernet</a:t>
            </a:r>
            <a:endParaRPr i="1">
              <a:latin typeface="Open Sans"/>
              <a:ea typeface="Open Sans"/>
              <a:cs typeface="Open Sans"/>
              <a:sym typeface="Open Sans"/>
            </a:endParaRPr>
          </a:p>
        </p:txBody>
      </p:sp>
      <p:pic>
        <p:nvPicPr>
          <p:cNvPr id="340" name="Google Shape;340;p38"/>
          <p:cNvPicPr preferRelativeResize="0"/>
          <p:nvPr/>
        </p:nvPicPr>
        <p:blipFill>
          <a:blip r:embed="rId4">
            <a:alphaModFix/>
          </a:blip>
          <a:stretch>
            <a:fillRect/>
          </a:stretch>
        </p:blipFill>
        <p:spPr>
          <a:xfrm>
            <a:off x="3928125" y="1958125"/>
            <a:ext cx="5215874" cy="206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a:t>
            </a:r>
            <a:r>
              <a:rPr lang="en"/>
              <a:t>COMMERCE TRENDS IN ALCOHOL</a:t>
            </a:r>
            <a:endParaRPr/>
          </a:p>
          <a:p>
            <a:pPr indent="0" lvl="0" marL="0" rtl="0" algn="ctr">
              <a:spcBef>
                <a:spcPts val="0"/>
              </a:spcBef>
              <a:spcAft>
                <a:spcPts val="0"/>
              </a:spcAft>
              <a:buClr>
                <a:schemeClr val="dk1"/>
              </a:buClr>
              <a:buSzPts val="1100"/>
              <a:buFont typeface="Arial"/>
              <a:buNone/>
            </a:pPr>
            <a:r>
              <a:t/>
            </a:r>
            <a:endParaRPr/>
          </a:p>
        </p:txBody>
      </p:sp>
      <p:pic>
        <p:nvPicPr>
          <p:cNvPr id="346" name="Google Shape;346;p39"/>
          <p:cNvPicPr preferRelativeResize="0"/>
          <p:nvPr/>
        </p:nvPicPr>
        <p:blipFill>
          <a:blip r:embed="rId3">
            <a:alphaModFix/>
          </a:blip>
          <a:stretch>
            <a:fillRect/>
          </a:stretch>
        </p:blipFill>
        <p:spPr>
          <a:xfrm>
            <a:off x="1260625" y="1268625"/>
            <a:ext cx="6494300" cy="366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1108950" y="26395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FACTORS AFFECTING WINE QUALITY  </a:t>
            </a:r>
            <a:endParaRPr/>
          </a:p>
        </p:txBody>
      </p:sp>
      <p:pic>
        <p:nvPicPr>
          <p:cNvPr id="352" name="Google Shape;352;p40"/>
          <p:cNvPicPr preferRelativeResize="0"/>
          <p:nvPr/>
        </p:nvPicPr>
        <p:blipFill>
          <a:blip r:embed="rId3">
            <a:alphaModFix/>
          </a:blip>
          <a:stretch>
            <a:fillRect/>
          </a:stretch>
        </p:blipFill>
        <p:spPr>
          <a:xfrm>
            <a:off x="1051025" y="1186915"/>
            <a:ext cx="6494299" cy="386211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1"/>
          <p:cNvSpPr txBox="1"/>
          <p:nvPr>
            <p:ph idx="2" type="title"/>
          </p:nvPr>
        </p:nvSpPr>
        <p:spPr>
          <a:xfrm>
            <a:off x="6400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58" name="Google Shape;358;p41"/>
          <p:cNvSpPr txBox="1"/>
          <p:nvPr>
            <p:ph type="title"/>
          </p:nvPr>
        </p:nvSpPr>
        <p:spPr>
          <a:xfrm>
            <a:off x="640075" y="1673350"/>
            <a:ext cx="51672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 </a:t>
            </a:r>
            <a:endParaRPr/>
          </a:p>
          <a:p>
            <a:pPr indent="0" lvl="0" marL="0" rtl="0" algn="l">
              <a:spcBef>
                <a:spcPts val="0"/>
              </a:spcBef>
              <a:spcAft>
                <a:spcPts val="0"/>
              </a:spcAft>
              <a:buNone/>
            </a:pPr>
            <a:r>
              <a:rPr lang="en"/>
              <a:t>&amp; PROJECT SUMMARY</a:t>
            </a:r>
            <a:endParaRPr sz="6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nvSpPr>
        <p:spPr>
          <a:xfrm>
            <a:off x="6032750" y="1148275"/>
            <a:ext cx="2824800" cy="15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A32E61"/>
                </a:solidFill>
                <a:latin typeface="Oswald Medium"/>
                <a:ea typeface="Oswald Medium"/>
                <a:cs typeface="Oswald Medium"/>
                <a:sym typeface="Oswald Medium"/>
              </a:rPr>
              <a:t>OUR WINE DATABASE</a:t>
            </a:r>
            <a:endParaRPr sz="3500">
              <a:solidFill>
                <a:srgbClr val="A32E61"/>
              </a:solidFill>
              <a:latin typeface="Oswald Medium"/>
              <a:ea typeface="Oswald Medium"/>
              <a:cs typeface="Oswald Medium"/>
              <a:sym typeface="Oswald Medium"/>
            </a:endParaRPr>
          </a:p>
        </p:txBody>
      </p:sp>
      <p:grpSp>
        <p:nvGrpSpPr>
          <p:cNvPr id="364" name="Google Shape;364;p42"/>
          <p:cNvGrpSpPr/>
          <p:nvPr/>
        </p:nvGrpSpPr>
        <p:grpSpPr>
          <a:xfrm>
            <a:off x="1555583" y="397347"/>
            <a:ext cx="336848" cy="339843"/>
            <a:chOff x="1374425" y="238125"/>
            <a:chExt cx="4860725" cy="5228350"/>
          </a:xfrm>
        </p:grpSpPr>
        <p:sp>
          <p:nvSpPr>
            <p:cNvPr id="365" name="Google Shape;365;p42"/>
            <p:cNvSpPr/>
            <p:nvPr/>
          </p:nvSpPr>
          <p:spPr>
            <a:xfrm>
              <a:off x="3420300" y="3314575"/>
              <a:ext cx="768975" cy="769000"/>
            </a:xfrm>
            <a:custGeom>
              <a:rect b="b" l="l" r="r" t="t"/>
              <a:pathLst>
                <a:path extrusionOk="0" h="30760" w="30759">
                  <a:moveTo>
                    <a:pt x="15392" y="8186"/>
                  </a:moveTo>
                  <a:cubicBezTo>
                    <a:pt x="19362" y="8186"/>
                    <a:pt x="22598" y="11397"/>
                    <a:pt x="22598" y="15392"/>
                  </a:cubicBezTo>
                  <a:cubicBezTo>
                    <a:pt x="22598" y="19362"/>
                    <a:pt x="19362" y="22573"/>
                    <a:pt x="15392" y="22573"/>
                  </a:cubicBezTo>
                  <a:cubicBezTo>
                    <a:pt x="11422" y="22573"/>
                    <a:pt x="8186" y="19362"/>
                    <a:pt x="8186" y="15392"/>
                  </a:cubicBezTo>
                  <a:cubicBezTo>
                    <a:pt x="8186" y="11397"/>
                    <a:pt x="11422" y="8186"/>
                    <a:pt x="15392" y="8186"/>
                  </a:cubicBezTo>
                  <a:close/>
                  <a:moveTo>
                    <a:pt x="15392" y="1"/>
                  </a:moveTo>
                  <a:cubicBezTo>
                    <a:pt x="6912" y="1"/>
                    <a:pt x="0" y="6912"/>
                    <a:pt x="0" y="15392"/>
                  </a:cubicBezTo>
                  <a:cubicBezTo>
                    <a:pt x="0" y="23848"/>
                    <a:pt x="6912" y="30759"/>
                    <a:pt x="15392" y="30759"/>
                  </a:cubicBezTo>
                  <a:cubicBezTo>
                    <a:pt x="23872" y="30759"/>
                    <a:pt x="30759" y="23848"/>
                    <a:pt x="30759" y="15392"/>
                  </a:cubicBezTo>
                  <a:cubicBezTo>
                    <a:pt x="30759" y="6912"/>
                    <a:pt x="23872" y="1"/>
                    <a:pt x="1539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6" name="Google Shape;366;p42"/>
            <p:cNvSpPr/>
            <p:nvPr/>
          </p:nvSpPr>
          <p:spPr>
            <a:xfrm>
              <a:off x="1374425" y="238125"/>
              <a:ext cx="4860725" cy="5228350"/>
            </a:xfrm>
            <a:custGeom>
              <a:rect b="b" l="l" r="r" t="t"/>
              <a:pathLst>
                <a:path extrusionOk="0" h="209134" w="194429">
                  <a:moveTo>
                    <a:pt x="41298" y="8161"/>
                  </a:moveTo>
                  <a:lnTo>
                    <a:pt x="41298" y="34557"/>
                  </a:lnTo>
                  <a:lnTo>
                    <a:pt x="28945" y="34557"/>
                  </a:lnTo>
                  <a:lnTo>
                    <a:pt x="28945" y="8161"/>
                  </a:lnTo>
                  <a:close/>
                  <a:moveTo>
                    <a:pt x="103403" y="8161"/>
                  </a:moveTo>
                  <a:lnTo>
                    <a:pt x="103403" y="34557"/>
                  </a:lnTo>
                  <a:lnTo>
                    <a:pt x="91051" y="34557"/>
                  </a:lnTo>
                  <a:lnTo>
                    <a:pt x="91051" y="8161"/>
                  </a:lnTo>
                  <a:close/>
                  <a:moveTo>
                    <a:pt x="165484" y="8161"/>
                  </a:moveTo>
                  <a:lnTo>
                    <a:pt x="165484" y="34557"/>
                  </a:lnTo>
                  <a:lnTo>
                    <a:pt x="153131" y="34557"/>
                  </a:lnTo>
                  <a:lnTo>
                    <a:pt x="153131" y="8161"/>
                  </a:lnTo>
                  <a:close/>
                  <a:moveTo>
                    <a:pt x="41298" y="42719"/>
                  </a:moveTo>
                  <a:lnTo>
                    <a:pt x="41298" y="53209"/>
                  </a:lnTo>
                  <a:cubicBezTo>
                    <a:pt x="41298" y="54826"/>
                    <a:pt x="42278" y="56297"/>
                    <a:pt x="43773" y="56958"/>
                  </a:cubicBezTo>
                  <a:cubicBezTo>
                    <a:pt x="54900" y="61787"/>
                    <a:pt x="62081" y="72767"/>
                    <a:pt x="62081" y="84898"/>
                  </a:cubicBezTo>
                  <a:lnTo>
                    <a:pt x="62081" y="100486"/>
                  </a:lnTo>
                  <a:lnTo>
                    <a:pt x="8162" y="100486"/>
                  </a:lnTo>
                  <a:lnTo>
                    <a:pt x="8162" y="84898"/>
                  </a:lnTo>
                  <a:cubicBezTo>
                    <a:pt x="8162" y="72767"/>
                    <a:pt x="15368" y="61787"/>
                    <a:pt x="26495" y="56958"/>
                  </a:cubicBezTo>
                  <a:cubicBezTo>
                    <a:pt x="27990" y="56297"/>
                    <a:pt x="28945" y="54826"/>
                    <a:pt x="28945" y="53209"/>
                  </a:cubicBezTo>
                  <a:lnTo>
                    <a:pt x="28945" y="42719"/>
                  </a:lnTo>
                  <a:close/>
                  <a:moveTo>
                    <a:pt x="103403" y="42719"/>
                  </a:moveTo>
                  <a:lnTo>
                    <a:pt x="103403" y="53209"/>
                  </a:lnTo>
                  <a:cubicBezTo>
                    <a:pt x="103403" y="54826"/>
                    <a:pt x="104359" y="56297"/>
                    <a:pt x="105854" y="56958"/>
                  </a:cubicBezTo>
                  <a:cubicBezTo>
                    <a:pt x="116981" y="61787"/>
                    <a:pt x="124187" y="72767"/>
                    <a:pt x="124187" y="84898"/>
                  </a:cubicBezTo>
                  <a:lnTo>
                    <a:pt x="124187" y="100486"/>
                  </a:lnTo>
                  <a:lnTo>
                    <a:pt x="116001" y="100486"/>
                  </a:lnTo>
                  <a:lnTo>
                    <a:pt x="116001" y="84898"/>
                  </a:lnTo>
                  <a:cubicBezTo>
                    <a:pt x="116001" y="81541"/>
                    <a:pt x="115241" y="78183"/>
                    <a:pt x="113795" y="75168"/>
                  </a:cubicBezTo>
                  <a:cubicBezTo>
                    <a:pt x="113073" y="73724"/>
                    <a:pt x="111617" y="72875"/>
                    <a:pt x="110100" y="72875"/>
                  </a:cubicBezTo>
                  <a:cubicBezTo>
                    <a:pt x="109506" y="72875"/>
                    <a:pt x="108902" y="73005"/>
                    <a:pt x="108329" y="73281"/>
                  </a:cubicBezTo>
                  <a:cubicBezTo>
                    <a:pt x="106295" y="74262"/>
                    <a:pt x="105437" y="76712"/>
                    <a:pt x="106418" y="78747"/>
                  </a:cubicBezTo>
                  <a:cubicBezTo>
                    <a:pt x="107374" y="80658"/>
                    <a:pt x="107839" y="82742"/>
                    <a:pt x="107839" y="84898"/>
                  </a:cubicBezTo>
                  <a:lnTo>
                    <a:pt x="107839" y="100486"/>
                  </a:lnTo>
                  <a:lnTo>
                    <a:pt x="70267" y="100486"/>
                  </a:lnTo>
                  <a:lnTo>
                    <a:pt x="70267" y="84898"/>
                  </a:lnTo>
                  <a:cubicBezTo>
                    <a:pt x="70267" y="72767"/>
                    <a:pt x="77448" y="61787"/>
                    <a:pt x="88575" y="56958"/>
                  </a:cubicBezTo>
                  <a:cubicBezTo>
                    <a:pt x="90070" y="56297"/>
                    <a:pt x="91051" y="54826"/>
                    <a:pt x="91051" y="53209"/>
                  </a:cubicBezTo>
                  <a:lnTo>
                    <a:pt x="91051" y="42719"/>
                  </a:lnTo>
                  <a:close/>
                  <a:moveTo>
                    <a:pt x="165484" y="42719"/>
                  </a:moveTo>
                  <a:lnTo>
                    <a:pt x="165484" y="53209"/>
                  </a:lnTo>
                  <a:cubicBezTo>
                    <a:pt x="165484" y="54826"/>
                    <a:pt x="166440" y="56297"/>
                    <a:pt x="167935" y="56958"/>
                  </a:cubicBezTo>
                  <a:cubicBezTo>
                    <a:pt x="179086" y="61787"/>
                    <a:pt x="186267" y="72767"/>
                    <a:pt x="186267" y="84898"/>
                  </a:cubicBezTo>
                  <a:lnTo>
                    <a:pt x="186267" y="100486"/>
                  </a:lnTo>
                  <a:lnTo>
                    <a:pt x="132348" y="100486"/>
                  </a:lnTo>
                  <a:lnTo>
                    <a:pt x="132348" y="84898"/>
                  </a:lnTo>
                  <a:cubicBezTo>
                    <a:pt x="132348" y="72767"/>
                    <a:pt x="139529" y="61787"/>
                    <a:pt x="150681" y="56958"/>
                  </a:cubicBezTo>
                  <a:cubicBezTo>
                    <a:pt x="152176" y="56297"/>
                    <a:pt x="153131" y="54826"/>
                    <a:pt x="153131" y="53209"/>
                  </a:cubicBezTo>
                  <a:lnTo>
                    <a:pt x="153131" y="42719"/>
                  </a:lnTo>
                  <a:close/>
                  <a:moveTo>
                    <a:pt x="62081" y="108647"/>
                  </a:moveTo>
                  <a:lnTo>
                    <a:pt x="62081" y="168228"/>
                  </a:lnTo>
                  <a:lnTo>
                    <a:pt x="8162" y="168228"/>
                  </a:lnTo>
                  <a:lnTo>
                    <a:pt x="8162" y="108647"/>
                  </a:lnTo>
                  <a:close/>
                  <a:moveTo>
                    <a:pt x="124187" y="108647"/>
                  </a:moveTo>
                  <a:lnTo>
                    <a:pt x="124187" y="168228"/>
                  </a:lnTo>
                  <a:lnTo>
                    <a:pt x="70267" y="168228"/>
                  </a:lnTo>
                  <a:lnTo>
                    <a:pt x="70267" y="108647"/>
                  </a:lnTo>
                  <a:close/>
                  <a:moveTo>
                    <a:pt x="62081" y="176390"/>
                  </a:moveTo>
                  <a:lnTo>
                    <a:pt x="62081" y="200972"/>
                  </a:lnTo>
                  <a:lnTo>
                    <a:pt x="8162" y="200972"/>
                  </a:lnTo>
                  <a:lnTo>
                    <a:pt x="8162" y="176390"/>
                  </a:lnTo>
                  <a:close/>
                  <a:moveTo>
                    <a:pt x="124187" y="176390"/>
                  </a:moveTo>
                  <a:lnTo>
                    <a:pt x="124187" y="200972"/>
                  </a:lnTo>
                  <a:lnTo>
                    <a:pt x="70267" y="200972"/>
                  </a:lnTo>
                  <a:lnTo>
                    <a:pt x="70267" y="176390"/>
                  </a:lnTo>
                  <a:close/>
                  <a:moveTo>
                    <a:pt x="186267" y="108647"/>
                  </a:moveTo>
                  <a:lnTo>
                    <a:pt x="186267" y="200972"/>
                  </a:lnTo>
                  <a:lnTo>
                    <a:pt x="132348" y="200972"/>
                  </a:lnTo>
                  <a:lnTo>
                    <a:pt x="132348" y="176390"/>
                  </a:lnTo>
                  <a:lnTo>
                    <a:pt x="161072" y="176390"/>
                  </a:lnTo>
                  <a:cubicBezTo>
                    <a:pt x="163327" y="176390"/>
                    <a:pt x="165165" y="174551"/>
                    <a:pt x="165165" y="172297"/>
                  </a:cubicBezTo>
                  <a:cubicBezTo>
                    <a:pt x="165165" y="170042"/>
                    <a:pt x="163327" y="168228"/>
                    <a:pt x="161072" y="168228"/>
                  </a:cubicBezTo>
                  <a:lnTo>
                    <a:pt x="132348" y="168228"/>
                  </a:lnTo>
                  <a:lnTo>
                    <a:pt x="132348" y="108647"/>
                  </a:lnTo>
                  <a:close/>
                  <a:moveTo>
                    <a:pt x="24877" y="0"/>
                  </a:moveTo>
                  <a:cubicBezTo>
                    <a:pt x="22622" y="0"/>
                    <a:pt x="20784" y="1838"/>
                    <a:pt x="20784" y="4093"/>
                  </a:cubicBezTo>
                  <a:lnTo>
                    <a:pt x="20784" y="50635"/>
                  </a:lnTo>
                  <a:cubicBezTo>
                    <a:pt x="8064" y="57252"/>
                    <a:pt x="1" y="70414"/>
                    <a:pt x="1" y="84898"/>
                  </a:cubicBezTo>
                  <a:lnTo>
                    <a:pt x="1" y="205065"/>
                  </a:lnTo>
                  <a:cubicBezTo>
                    <a:pt x="1" y="207320"/>
                    <a:pt x="1839" y="209133"/>
                    <a:pt x="4094" y="209133"/>
                  </a:cubicBezTo>
                  <a:lnTo>
                    <a:pt x="190360" y="209133"/>
                  </a:lnTo>
                  <a:cubicBezTo>
                    <a:pt x="192615" y="209133"/>
                    <a:pt x="194429" y="207320"/>
                    <a:pt x="194429" y="205065"/>
                  </a:cubicBezTo>
                  <a:lnTo>
                    <a:pt x="194429" y="84898"/>
                  </a:lnTo>
                  <a:cubicBezTo>
                    <a:pt x="194429" y="70414"/>
                    <a:pt x="186365" y="57252"/>
                    <a:pt x="173645" y="50635"/>
                  </a:cubicBezTo>
                  <a:lnTo>
                    <a:pt x="173645" y="4093"/>
                  </a:lnTo>
                  <a:cubicBezTo>
                    <a:pt x="173645" y="1838"/>
                    <a:pt x="171832" y="0"/>
                    <a:pt x="169577" y="0"/>
                  </a:cubicBezTo>
                  <a:lnTo>
                    <a:pt x="149038" y="0"/>
                  </a:lnTo>
                  <a:cubicBezTo>
                    <a:pt x="146784" y="0"/>
                    <a:pt x="144970" y="1838"/>
                    <a:pt x="144970" y="4093"/>
                  </a:cubicBezTo>
                  <a:lnTo>
                    <a:pt x="144970" y="50635"/>
                  </a:lnTo>
                  <a:cubicBezTo>
                    <a:pt x="137642" y="54458"/>
                    <a:pt x="131858" y="60439"/>
                    <a:pt x="128255" y="67620"/>
                  </a:cubicBezTo>
                  <a:cubicBezTo>
                    <a:pt x="124677" y="60439"/>
                    <a:pt x="118893" y="54458"/>
                    <a:pt x="111565" y="50635"/>
                  </a:cubicBezTo>
                  <a:lnTo>
                    <a:pt x="111565" y="4093"/>
                  </a:lnTo>
                  <a:cubicBezTo>
                    <a:pt x="111565" y="1838"/>
                    <a:pt x="109726" y="0"/>
                    <a:pt x="107472" y="0"/>
                  </a:cubicBezTo>
                  <a:lnTo>
                    <a:pt x="86958" y="0"/>
                  </a:lnTo>
                  <a:cubicBezTo>
                    <a:pt x="84703" y="0"/>
                    <a:pt x="82865" y="1838"/>
                    <a:pt x="82865" y="4093"/>
                  </a:cubicBezTo>
                  <a:lnTo>
                    <a:pt x="82865" y="50635"/>
                  </a:lnTo>
                  <a:cubicBezTo>
                    <a:pt x="75537" y="54458"/>
                    <a:pt x="69753" y="60439"/>
                    <a:pt x="66174" y="67620"/>
                  </a:cubicBezTo>
                  <a:cubicBezTo>
                    <a:pt x="62596" y="60439"/>
                    <a:pt x="56812" y="54458"/>
                    <a:pt x="49484" y="50635"/>
                  </a:cubicBezTo>
                  <a:lnTo>
                    <a:pt x="49484" y="4093"/>
                  </a:lnTo>
                  <a:cubicBezTo>
                    <a:pt x="49484" y="1838"/>
                    <a:pt x="47646" y="0"/>
                    <a:pt x="4539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7" name="Google Shape;367;p42"/>
            <p:cNvSpPr/>
            <p:nvPr/>
          </p:nvSpPr>
          <p:spPr>
            <a:xfrm>
              <a:off x="5683675" y="4443825"/>
              <a:ext cx="204675" cy="204050"/>
            </a:xfrm>
            <a:custGeom>
              <a:rect b="b" l="l" r="r" t="t"/>
              <a:pathLst>
                <a:path extrusionOk="0" h="8162" w="8187">
                  <a:moveTo>
                    <a:pt x="4094" y="0"/>
                  </a:moveTo>
                  <a:cubicBezTo>
                    <a:pt x="3015" y="0"/>
                    <a:pt x="1962" y="441"/>
                    <a:pt x="1202" y="1201"/>
                  </a:cubicBezTo>
                  <a:cubicBezTo>
                    <a:pt x="442" y="1936"/>
                    <a:pt x="1" y="2990"/>
                    <a:pt x="1" y="4069"/>
                  </a:cubicBezTo>
                  <a:cubicBezTo>
                    <a:pt x="1" y="5147"/>
                    <a:pt x="442" y="6201"/>
                    <a:pt x="1202" y="6961"/>
                  </a:cubicBezTo>
                  <a:cubicBezTo>
                    <a:pt x="1962" y="7720"/>
                    <a:pt x="3015" y="8162"/>
                    <a:pt x="4094" y="8162"/>
                  </a:cubicBezTo>
                  <a:cubicBezTo>
                    <a:pt x="5172" y="8162"/>
                    <a:pt x="6226" y="7720"/>
                    <a:pt x="6986" y="6961"/>
                  </a:cubicBezTo>
                  <a:cubicBezTo>
                    <a:pt x="7746" y="6201"/>
                    <a:pt x="8187" y="5147"/>
                    <a:pt x="8187" y="4069"/>
                  </a:cubicBezTo>
                  <a:cubicBezTo>
                    <a:pt x="8187" y="3015"/>
                    <a:pt x="7746" y="1936"/>
                    <a:pt x="6986" y="1201"/>
                  </a:cubicBezTo>
                  <a:cubicBezTo>
                    <a:pt x="6226" y="441"/>
                    <a:pt x="5172" y="0"/>
                    <a:pt x="409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8" name="Google Shape;368;p42"/>
            <p:cNvSpPr/>
            <p:nvPr/>
          </p:nvSpPr>
          <p:spPr>
            <a:xfrm>
              <a:off x="4972925" y="3314575"/>
              <a:ext cx="768375" cy="769000"/>
            </a:xfrm>
            <a:custGeom>
              <a:rect b="b" l="l" r="r" t="t"/>
              <a:pathLst>
                <a:path extrusionOk="0" h="30760" w="30735">
                  <a:moveTo>
                    <a:pt x="15368" y="8186"/>
                  </a:moveTo>
                  <a:cubicBezTo>
                    <a:pt x="19338" y="8186"/>
                    <a:pt x="22573" y="11397"/>
                    <a:pt x="22573" y="15392"/>
                  </a:cubicBezTo>
                  <a:cubicBezTo>
                    <a:pt x="22573" y="19362"/>
                    <a:pt x="19338" y="22573"/>
                    <a:pt x="15368" y="22573"/>
                  </a:cubicBezTo>
                  <a:cubicBezTo>
                    <a:pt x="11397" y="22573"/>
                    <a:pt x="8162" y="19362"/>
                    <a:pt x="8162" y="15392"/>
                  </a:cubicBezTo>
                  <a:cubicBezTo>
                    <a:pt x="8162" y="11397"/>
                    <a:pt x="11397" y="8186"/>
                    <a:pt x="15368" y="8186"/>
                  </a:cubicBezTo>
                  <a:close/>
                  <a:moveTo>
                    <a:pt x="15368" y="1"/>
                  </a:moveTo>
                  <a:cubicBezTo>
                    <a:pt x="6888" y="1"/>
                    <a:pt x="1" y="6912"/>
                    <a:pt x="1" y="15392"/>
                  </a:cubicBezTo>
                  <a:cubicBezTo>
                    <a:pt x="1" y="23848"/>
                    <a:pt x="6888" y="30759"/>
                    <a:pt x="15368" y="30759"/>
                  </a:cubicBezTo>
                  <a:cubicBezTo>
                    <a:pt x="23848" y="30759"/>
                    <a:pt x="30735" y="23848"/>
                    <a:pt x="30735" y="15392"/>
                  </a:cubicBezTo>
                  <a:cubicBezTo>
                    <a:pt x="30735" y="6912"/>
                    <a:pt x="23848" y="1"/>
                    <a:pt x="1536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9" name="Google Shape;369;p42"/>
            <p:cNvSpPr/>
            <p:nvPr/>
          </p:nvSpPr>
          <p:spPr>
            <a:xfrm>
              <a:off x="1868275" y="3314575"/>
              <a:ext cx="769000" cy="769000"/>
            </a:xfrm>
            <a:custGeom>
              <a:rect b="b" l="l" r="r" t="t"/>
              <a:pathLst>
                <a:path extrusionOk="0" h="30760" w="30760">
                  <a:moveTo>
                    <a:pt x="15368" y="8186"/>
                  </a:moveTo>
                  <a:cubicBezTo>
                    <a:pt x="19338" y="8186"/>
                    <a:pt x="22573" y="11397"/>
                    <a:pt x="22573" y="15392"/>
                  </a:cubicBezTo>
                  <a:cubicBezTo>
                    <a:pt x="22573" y="19362"/>
                    <a:pt x="19338" y="22573"/>
                    <a:pt x="15368" y="22573"/>
                  </a:cubicBezTo>
                  <a:cubicBezTo>
                    <a:pt x="11397" y="22573"/>
                    <a:pt x="8162" y="19362"/>
                    <a:pt x="8162" y="15392"/>
                  </a:cubicBezTo>
                  <a:cubicBezTo>
                    <a:pt x="8162" y="11397"/>
                    <a:pt x="11397" y="8186"/>
                    <a:pt x="15368" y="8186"/>
                  </a:cubicBezTo>
                  <a:close/>
                  <a:moveTo>
                    <a:pt x="15368" y="1"/>
                  </a:moveTo>
                  <a:cubicBezTo>
                    <a:pt x="6888" y="1"/>
                    <a:pt x="1" y="6912"/>
                    <a:pt x="1" y="15392"/>
                  </a:cubicBezTo>
                  <a:cubicBezTo>
                    <a:pt x="1" y="23848"/>
                    <a:pt x="6888" y="30759"/>
                    <a:pt x="15368" y="30759"/>
                  </a:cubicBezTo>
                  <a:cubicBezTo>
                    <a:pt x="23848" y="30759"/>
                    <a:pt x="30759" y="23848"/>
                    <a:pt x="30759" y="15392"/>
                  </a:cubicBezTo>
                  <a:cubicBezTo>
                    <a:pt x="30759" y="6912"/>
                    <a:pt x="23848" y="1"/>
                    <a:pt x="1536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0" name="Google Shape;370;p42"/>
            <p:cNvSpPr/>
            <p:nvPr/>
          </p:nvSpPr>
          <p:spPr>
            <a:xfrm>
              <a:off x="3791600" y="1807275"/>
              <a:ext cx="204075" cy="204675"/>
            </a:xfrm>
            <a:custGeom>
              <a:rect b="b" l="l" r="r" t="t"/>
              <a:pathLst>
                <a:path extrusionOk="0" h="8187" w="8163">
                  <a:moveTo>
                    <a:pt x="4069" y="1"/>
                  </a:moveTo>
                  <a:cubicBezTo>
                    <a:pt x="2991" y="1"/>
                    <a:pt x="1937" y="442"/>
                    <a:pt x="1177" y="1202"/>
                  </a:cubicBezTo>
                  <a:cubicBezTo>
                    <a:pt x="417" y="1962"/>
                    <a:pt x="1" y="3016"/>
                    <a:pt x="1" y="4094"/>
                  </a:cubicBezTo>
                  <a:cubicBezTo>
                    <a:pt x="1" y="5172"/>
                    <a:pt x="417" y="6226"/>
                    <a:pt x="1177" y="6986"/>
                  </a:cubicBezTo>
                  <a:cubicBezTo>
                    <a:pt x="1937" y="7746"/>
                    <a:pt x="2991" y="8187"/>
                    <a:pt x="4069" y="8187"/>
                  </a:cubicBezTo>
                  <a:cubicBezTo>
                    <a:pt x="5148" y="8187"/>
                    <a:pt x="6201" y="7746"/>
                    <a:pt x="6961" y="6986"/>
                  </a:cubicBezTo>
                  <a:cubicBezTo>
                    <a:pt x="7721" y="6226"/>
                    <a:pt x="8162" y="5172"/>
                    <a:pt x="8162" y="4094"/>
                  </a:cubicBezTo>
                  <a:cubicBezTo>
                    <a:pt x="8162" y="3016"/>
                    <a:pt x="7721" y="1962"/>
                    <a:pt x="6961" y="1202"/>
                  </a:cubicBezTo>
                  <a:cubicBezTo>
                    <a:pt x="6201" y="442"/>
                    <a:pt x="5148" y="1"/>
                    <a:pt x="406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371" name="Google Shape;371;p42"/>
          <p:cNvGrpSpPr/>
          <p:nvPr/>
        </p:nvGrpSpPr>
        <p:grpSpPr>
          <a:xfrm>
            <a:off x="1396710" y="251552"/>
            <a:ext cx="670059" cy="652849"/>
            <a:chOff x="2986200" y="3849900"/>
            <a:chExt cx="1502375" cy="1505300"/>
          </a:xfrm>
        </p:grpSpPr>
        <p:sp>
          <p:nvSpPr>
            <p:cNvPr id="372" name="Google Shape;372;p4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3" name="Google Shape;373;p4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4" name="Google Shape;374;p4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5" name="Google Shape;375;p4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6" name="Google Shape;376;p4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7" name="Google Shape;377;p4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8" name="Google Shape;378;p4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9" name="Google Shape;379;p4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0" name="Google Shape;380;p4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1" name="Google Shape;381;p4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2" name="Google Shape;382;p4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3" name="Google Shape;383;p4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4" name="Google Shape;384;p4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5" name="Google Shape;385;p4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6" name="Google Shape;386;p4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7" name="Google Shape;387;p4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8" name="Google Shape;388;p4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9" name="Google Shape;389;p4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rgbClr val="D86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0" name="Google Shape;390;p4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rgbClr val="A52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1" name="Google Shape;391;p4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2" name="Google Shape;392;p4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rgbClr val="A33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3" name="Google Shape;393;p4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4" name="Google Shape;394;p4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5" name="Google Shape;395;p4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6" name="Google Shape;396;p4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7" name="Google Shape;397;p4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8" name="Google Shape;398;p4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rgbClr val="9D2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9" name="Google Shape;399;p4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rgbClr val="A73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0" name="Google Shape;400;p4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1" name="Google Shape;401;p4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rgbClr val="A42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2" name="Google Shape;402;p4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rgbClr val="A32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3" name="Google Shape;403;p4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4" name="Google Shape;404;p4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rgbClr val="97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5" name="Google Shape;405;p4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6" name="Google Shape;406;p4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7" name="Google Shape;407;p4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8" name="Google Shape;408;p4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9" name="Google Shape;409;p4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0" name="Google Shape;410;p4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rgbClr val="97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1" name="Google Shape;411;p4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2" name="Google Shape;412;p4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3" name="Google Shape;413;p4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4" name="Google Shape;414;p4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5" name="Google Shape;415;p4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6" name="Google Shape;416;p4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7" name="Google Shape;417;p4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rgbClr val="A32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8" name="Google Shape;418;p4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9" name="Google Shape;419;p4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0" name="Google Shape;420;p4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1" name="Google Shape;421;p4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2" name="Google Shape;422;p4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rgbClr val="A73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3" name="Google Shape;423;p4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4" name="Google Shape;424;p4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rgbClr val="AD3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5" name="Google Shape;425;p4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6" name="Google Shape;426;p4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rgbClr val="CF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7" name="Google Shape;427;p4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8" name="Google Shape;428;p4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9" name="Google Shape;429;p4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0" name="Google Shape;430;p4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1" name="Google Shape;431;p4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2" name="Google Shape;432;p4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3" name="Google Shape;433;p4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4" name="Google Shape;434;p4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5" name="Google Shape;435;p4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6" name="Google Shape;436;p4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7" name="Google Shape;437;p4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8" name="Google Shape;438;p4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9" name="Google Shape;439;p4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0" name="Google Shape;440;p4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1" name="Google Shape;441;p4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2" name="Google Shape;442;p4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3" name="Google Shape;443;p4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4" name="Google Shape;444;p4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5" name="Google Shape;445;p4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6" name="Google Shape;446;p4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7" name="Google Shape;447;p4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8" name="Google Shape;448;p4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9" name="Google Shape;449;p4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0" name="Google Shape;450;p4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1" name="Google Shape;451;p4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2" name="Google Shape;452;p4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3" name="Google Shape;453;p4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4" name="Google Shape;454;p4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rgbClr val="D56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5" name="Google Shape;455;p4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6" name="Google Shape;456;p4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rgbClr val="AD3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7" name="Google Shape;457;p4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8" name="Google Shape;458;p4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9" name="Google Shape;459;p4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rgbClr val="D66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0" name="Google Shape;460;p4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1" name="Google Shape;461;p4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2" name="Google Shape;462;p4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rgbClr val="AC32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3" name="Google Shape;463;p4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4" name="Google Shape;464;p4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5" name="Google Shape;465;p4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6" name="Google Shape;466;p4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7" name="Google Shape;467;p4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8" name="Google Shape;468;p4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9" name="Google Shape;469;p4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0" name="Google Shape;470;p4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1" name="Google Shape;471;p4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2" name="Google Shape;472;p4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3" name="Google Shape;473;p4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4" name="Google Shape;474;p4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rgbClr val="D460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5" name="Google Shape;475;p4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6" name="Google Shape;476;p4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7" name="Google Shape;477;p4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8" name="Google Shape;478;p4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9" name="Google Shape;479;p4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0" name="Google Shape;480;p4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1" name="Google Shape;481;p4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2" name="Google Shape;482;p4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3" name="Google Shape;483;p4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4" name="Google Shape;484;p4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5" name="Google Shape;485;p4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6" name="Google Shape;486;p4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7" name="Google Shape;487;p4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8" name="Google Shape;488;p4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rgbClr val="D4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9" name="Google Shape;489;p4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0" name="Google Shape;490;p4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1" name="Google Shape;491;p4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2" name="Google Shape;492;p4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3" name="Google Shape;493;p4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4" name="Google Shape;494;p4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5" name="Google Shape;495;p4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6" name="Google Shape;496;p4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7" name="Google Shape;497;p4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8" name="Google Shape;498;p42"/>
            <p:cNvSpPr/>
            <p:nvPr/>
          </p:nvSpPr>
          <p:spPr>
            <a:xfrm>
              <a:off x="3040525" y="4842875"/>
              <a:ext cx="5725" cy="6325"/>
            </a:xfrm>
            <a:custGeom>
              <a:rect b="b" l="l" r="r" t="t"/>
              <a:pathLst>
                <a:path extrusionOk="0" h="253" w="229">
                  <a:moveTo>
                    <a:pt x="0" y="1"/>
                  </a:moveTo>
                  <a:lnTo>
                    <a:pt x="229" y="252"/>
                  </a:ln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99" name="Google Shape;499;p42"/>
            <p:cNvSpPr/>
            <p:nvPr/>
          </p:nvSpPr>
          <p:spPr>
            <a:xfrm>
              <a:off x="3228600" y="5137300"/>
              <a:ext cx="6300" cy="6300"/>
            </a:xfrm>
            <a:custGeom>
              <a:rect b="b" l="l" r="r" t="t"/>
              <a:pathLst>
                <a:path extrusionOk="0" h="252" w="252">
                  <a:moveTo>
                    <a:pt x="0" y="0"/>
                  </a:moveTo>
                  <a:lnTo>
                    <a:pt x="252" y="252"/>
                  </a:ln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0" name="Google Shape;500;p4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1" name="Google Shape;501;p4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rgbClr val="CF5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2" name="Google Shape;502;p4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3" name="Google Shape;503;p4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4" name="Google Shape;504;p4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rgbClr val="D3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5" name="Google Shape;505;p4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6" name="Google Shape;506;p4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7" name="Google Shape;507;p4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8" name="Google Shape;508;p4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09" name="Google Shape;509;p4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0" name="Google Shape;510;p4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1" name="Google Shape;511;p4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2" name="Google Shape;512;p4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3" name="Google Shape;513;p4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4" name="Google Shape;514;p4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5" name="Google Shape;515;p4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6" name="Google Shape;516;p4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7" name="Google Shape;517;p4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8" name="Google Shape;518;p4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rgbClr val="AC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19" name="Google Shape;519;p4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rgbClr val="A9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0" name="Google Shape;520;p4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1" name="Google Shape;521;p4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2" name="Google Shape;522;p4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3" name="Google Shape;523;p4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4" name="Google Shape;524;p4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5" name="Google Shape;525;p4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6" name="Google Shape;526;p4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7" name="Google Shape;527;p4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8" name="Google Shape;528;p4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rgbClr val="AF3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29" name="Google Shape;529;p4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0" name="Google Shape;530;p4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rgbClr val="A7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1" name="Google Shape;531;p4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rgbClr val="AD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2" name="Google Shape;532;p4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rgbClr val="AB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3" name="Google Shape;533;p4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rgbClr val="D06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4" name="Google Shape;534;p4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rgbClr val="CC6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5" name="Google Shape;535;p4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rgbClr val="9E2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6" name="Google Shape;536;p4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7" name="Google Shape;537;p4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8" name="Google Shape;538;p4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39" name="Google Shape;539;p4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0" name="Google Shape;540;p4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rgbClr val="9F2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1" name="Google Shape;541;p4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rgbClr val="9F2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2" name="Google Shape;542;p4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3" name="Google Shape;543;p4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rgbClr val="D4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4" name="Google Shape;544;p4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5" name="Google Shape;545;p4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6" name="Google Shape;546;p4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rgbClr val="D86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7" name="Google Shape;547;p4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8" name="Google Shape;548;p4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49" name="Google Shape;549;p4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0" name="Google Shape;550;p4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rgbClr val="A9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1" name="Google Shape;551;p4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2" name="Google Shape;552;p4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3" name="Google Shape;553;p4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4" name="Google Shape;554;p4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5" name="Google Shape;555;p4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6" name="Google Shape;556;p4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7" name="Google Shape;557;p4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8" name="Google Shape;558;p4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59" name="Google Shape;559;p4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0" name="Google Shape;560;p4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1" name="Google Shape;561;p4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rgbClr val="DD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2" name="Google Shape;562;p4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3" name="Google Shape;563;p4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4" name="Google Shape;564;p4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5" name="Google Shape;565;p4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6" name="Google Shape;566;p4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7" name="Google Shape;567;p4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8" name="Google Shape;568;p4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69" name="Google Shape;569;p4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0" name="Google Shape;570;p4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rgbClr val="D56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1" name="Google Shape;571;p4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2" name="Google Shape;572;p4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3" name="Google Shape;573;p4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4" name="Google Shape;574;p4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5" name="Google Shape;575;p4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6" name="Google Shape;576;p4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7" name="Google Shape;577;p4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8" name="Google Shape;578;p4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79" name="Google Shape;579;p4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0" name="Google Shape;580;p4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1" name="Google Shape;581;p4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2" name="Google Shape;582;p4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3" name="Google Shape;583;p4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4" name="Google Shape;584;p4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5" name="Google Shape;585;p4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6" name="Google Shape;586;p4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7" name="Google Shape;587;p4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8" name="Google Shape;588;p4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9" name="Google Shape;589;p4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0" name="Google Shape;590;p4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1" name="Google Shape;591;p4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2" name="Google Shape;592;p4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3" name="Google Shape;593;p4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4" name="Google Shape;594;p4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5" name="Google Shape;595;p4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6" name="Google Shape;596;p42"/>
            <p:cNvSpPr/>
            <p:nvPr/>
          </p:nvSpPr>
          <p:spPr>
            <a:xfrm>
              <a:off x="4382225" y="4366675"/>
              <a:ext cx="5150" cy="5175"/>
            </a:xfrm>
            <a:custGeom>
              <a:rect b="b" l="l" r="r" t="t"/>
              <a:pathLst>
                <a:path extrusionOk="0" h="207" w="206">
                  <a:moveTo>
                    <a:pt x="0" y="207"/>
                  </a:moveTo>
                  <a:lnTo>
                    <a:pt x="206" y="1"/>
                  </a:lnTo>
                  <a:close/>
                </a:path>
              </a:pathLst>
            </a:custGeom>
            <a:solidFill>
              <a:srgbClr val="AC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7" name="Google Shape;597;p4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8" name="Google Shape;598;p4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99" name="Google Shape;599;p4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0" name="Google Shape;600;p4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1" name="Google Shape;601;p4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2" name="Google Shape;602;p4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3" name="Google Shape;603;p4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4" name="Google Shape;604;p4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5" name="Google Shape;605;p4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6" name="Google Shape;606;p4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07" name="Google Shape;607;p4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608" name="Google Shape;608;p42"/>
          <p:cNvSpPr txBox="1"/>
          <p:nvPr/>
        </p:nvSpPr>
        <p:spPr>
          <a:xfrm>
            <a:off x="2212575" y="1478425"/>
            <a:ext cx="2328900" cy="15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Open Sans"/>
                <a:ea typeface="Open Sans"/>
                <a:cs typeface="Open Sans"/>
                <a:sym typeface="Open Sans"/>
              </a:rPr>
              <a:t>A</a:t>
            </a:r>
            <a:r>
              <a:rPr lang="en" sz="1200">
                <a:solidFill>
                  <a:srgbClr val="595959"/>
                </a:solidFill>
                <a:latin typeface="Open Sans"/>
                <a:ea typeface="Open Sans"/>
                <a:cs typeface="Open Sans"/>
                <a:sym typeface="Open Sans"/>
              </a:rPr>
              <a:t>ttributes include:</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Fixed Acidity</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Volatile Acidity	</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Citric Acid	</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Residual Sugar	</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Chlorides	</a:t>
            </a:r>
            <a:endParaRPr sz="1200">
              <a:solidFill>
                <a:srgbClr val="595959"/>
              </a:solidFill>
              <a:latin typeface="Open Sans"/>
              <a:ea typeface="Open Sans"/>
              <a:cs typeface="Open Sans"/>
              <a:sym typeface="Open Sans"/>
            </a:endParaRPr>
          </a:p>
          <a:p>
            <a:pPr indent="-304800" lvl="0" marL="457200" rtl="0" algn="l">
              <a:spcBef>
                <a:spcPts val="0"/>
              </a:spcBef>
              <a:spcAft>
                <a:spcPts val="0"/>
              </a:spcAft>
              <a:buClr>
                <a:srgbClr val="595959"/>
              </a:buClr>
              <a:buSzPts val="1200"/>
              <a:buFont typeface="Open Sans"/>
              <a:buChar char="●"/>
            </a:pPr>
            <a:r>
              <a:rPr lang="en" sz="1200">
                <a:solidFill>
                  <a:srgbClr val="595959"/>
                </a:solidFill>
                <a:latin typeface="Open Sans"/>
                <a:ea typeface="Open Sans"/>
                <a:cs typeface="Open Sans"/>
                <a:sym typeface="Open Sans"/>
              </a:rPr>
              <a:t>Sulphates	</a:t>
            </a:r>
            <a:endParaRPr sz="1200">
              <a:solidFill>
                <a:srgbClr val="595959"/>
              </a:solidFill>
              <a:latin typeface="Open Sans"/>
              <a:ea typeface="Open Sans"/>
              <a:cs typeface="Open Sans"/>
              <a:sym typeface="Open Sans"/>
            </a:endParaRPr>
          </a:p>
        </p:txBody>
      </p:sp>
      <p:grpSp>
        <p:nvGrpSpPr>
          <p:cNvPr id="609" name="Google Shape;609;p42"/>
          <p:cNvGrpSpPr/>
          <p:nvPr/>
        </p:nvGrpSpPr>
        <p:grpSpPr>
          <a:xfrm>
            <a:off x="1543259" y="1230050"/>
            <a:ext cx="377020" cy="374170"/>
            <a:chOff x="1189375" y="238125"/>
            <a:chExt cx="5287800" cy="5218550"/>
          </a:xfrm>
        </p:grpSpPr>
        <p:sp>
          <p:nvSpPr>
            <p:cNvPr id="610" name="Google Shape;610;p42"/>
            <p:cNvSpPr/>
            <p:nvPr/>
          </p:nvSpPr>
          <p:spPr>
            <a:xfrm>
              <a:off x="1189375" y="238125"/>
              <a:ext cx="5287800" cy="5218550"/>
            </a:xfrm>
            <a:custGeom>
              <a:rect b="b" l="l" r="r" t="t"/>
              <a:pathLst>
                <a:path extrusionOk="0" h="208742" w="211512">
                  <a:moveTo>
                    <a:pt x="101886" y="21889"/>
                  </a:moveTo>
                  <a:cubicBezTo>
                    <a:pt x="104394" y="21889"/>
                    <a:pt x="106918" y="22186"/>
                    <a:pt x="109408" y="22793"/>
                  </a:cubicBezTo>
                  <a:cubicBezTo>
                    <a:pt x="109335" y="22916"/>
                    <a:pt x="109261" y="23014"/>
                    <a:pt x="109163" y="23136"/>
                  </a:cubicBezTo>
                  <a:cubicBezTo>
                    <a:pt x="105487" y="28994"/>
                    <a:pt x="102987" y="35440"/>
                    <a:pt x="101688" y="42180"/>
                  </a:cubicBezTo>
                  <a:cubicBezTo>
                    <a:pt x="100781" y="40096"/>
                    <a:pt x="99629" y="38234"/>
                    <a:pt x="98208" y="36543"/>
                  </a:cubicBezTo>
                  <a:cubicBezTo>
                    <a:pt x="93943" y="31420"/>
                    <a:pt x="88159" y="29043"/>
                    <a:pt x="83135" y="27965"/>
                  </a:cubicBezTo>
                  <a:cubicBezTo>
                    <a:pt x="88610" y="24006"/>
                    <a:pt x="95187" y="21889"/>
                    <a:pt x="101886" y="21889"/>
                  </a:cubicBezTo>
                  <a:close/>
                  <a:moveTo>
                    <a:pt x="104065" y="56566"/>
                  </a:moveTo>
                  <a:cubicBezTo>
                    <a:pt x="104286" y="56591"/>
                    <a:pt x="104531" y="56615"/>
                    <a:pt x="104776" y="56615"/>
                  </a:cubicBezTo>
                  <a:cubicBezTo>
                    <a:pt x="111982" y="56615"/>
                    <a:pt x="117937" y="61983"/>
                    <a:pt x="118918" y="68894"/>
                  </a:cubicBezTo>
                  <a:cubicBezTo>
                    <a:pt x="113084" y="70022"/>
                    <a:pt x="108060" y="73379"/>
                    <a:pt x="104776" y="78060"/>
                  </a:cubicBezTo>
                  <a:cubicBezTo>
                    <a:pt x="103575" y="76320"/>
                    <a:pt x="102129" y="74776"/>
                    <a:pt x="100487" y="73477"/>
                  </a:cubicBezTo>
                  <a:cubicBezTo>
                    <a:pt x="100904" y="73012"/>
                    <a:pt x="101222" y="72472"/>
                    <a:pt x="101394" y="71835"/>
                  </a:cubicBezTo>
                  <a:cubicBezTo>
                    <a:pt x="102987" y="66272"/>
                    <a:pt x="103894" y="61174"/>
                    <a:pt x="104065" y="56566"/>
                  </a:cubicBezTo>
                  <a:close/>
                  <a:moveTo>
                    <a:pt x="141466" y="56615"/>
                  </a:moveTo>
                  <a:cubicBezTo>
                    <a:pt x="148671" y="56615"/>
                    <a:pt x="154627" y="61983"/>
                    <a:pt x="155607" y="68894"/>
                  </a:cubicBezTo>
                  <a:cubicBezTo>
                    <a:pt x="149774" y="70022"/>
                    <a:pt x="144750" y="73379"/>
                    <a:pt x="141466" y="78060"/>
                  </a:cubicBezTo>
                  <a:cubicBezTo>
                    <a:pt x="138181" y="73379"/>
                    <a:pt x="133157" y="70022"/>
                    <a:pt x="127349" y="68894"/>
                  </a:cubicBezTo>
                  <a:cubicBezTo>
                    <a:pt x="128329" y="61983"/>
                    <a:pt x="134285" y="56615"/>
                    <a:pt x="141466" y="56615"/>
                  </a:cubicBezTo>
                  <a:close/>
                  <a:moveTo>
                    <a:pt x="49292" y="8138"/>
                  </a:moveTo>
                  <a:cubicBezTo>
                    <a:pt x="54761" y="8138"/>
                    <a:pt x="59111" y="9463"/>
                    <a:pt x="62302" y="12107"/>
                  </a:cubicBezTo>
                  <a:cubicBezTo>
                    <a:pt x="68405" y="17181"/>
                    <a:pt x="68871" y="26126"/>
                    <a:pt x="68822" y="29509"/>
                  </a:cubicBezTo>
                  <a:lnTo>
                    <a:pt x="64606" y="33724"/>
                  </a:lnTo>
                  <a:lnTo>
                    <a:pt x="44362" y="32450"/>
                  </a:lnTo>
                  <a:cubicBezTo>
                    <a:pt x="44272" y="32444"/>
                    <a:pt x="44182" y="32441"/>
                    <a:pt x="44093" y="32441"/>
                  </a:cubicBezTo>
                  <a:cubicBezTo>
                    <a:pt x="41955" y="32441"/>
                    <a:pt x="40165" y="34108"/>
                    <a:pt x="40024" y="36273"/>
                  </a:cubicBezTo>
                  <a:cubicBezTo>
                    <a:pt x="39877" y="38503"/>
                    <a:pt x="41592" y="40439"/>
                    <a:pt x="43847" y="40587"/>
                  </a:cubicBezTo>
                  <a:lnTo>
                    <a:pt x="56935" y="41420"/>
                  </a:lnTo>
                  <a:lnTo>
                    <a:pt x="44337" y="53993"/>
                  </a:lnTo>
                  <a:cubicBezTo>
                    <a:pt x="42744" y="55586"/>
                    <a:pt x="42744" y="58159"/>
                    <a:pt x="44337" y="59752"/>
                  </a:cubicBezTo>
                  <a:cubicBezTo>
                    <a:pt x="45146" y="60561"/>
                    <a:pt x="46200" y="60953"/>
                    <a:pt x="47229" y="60953"/>
                  </a:cubicBezTo>
                  <a:cubicBezTo>
                    <a:pt x="48283" y="60953"/>
                    <a:pt x="49313" y="60561"/>
                    <a:pt x="50121" y="59752"/>
                  </a:cubicBezTo>
                  <a:lnTo>
                    <a:pt x="63944" y="45929"/>
                  </a:lnTo>
                  <a:lnTo>
                    <a:pt x="64753" y="58772"/>
                  </a:lnTo>
                  <a:cubicBezTo>
                    <a:pt x="64876" y="60929"/>
                    <a:pt x="66689" y="62595"/>
                    <a:pt x="68822" y="62595"/>
                  </a:cubicBezTo>
                  <a:lnTo>
                    <a:pt x="69067" y="62595"/>
                  </a:lnTo>
                  <a:cubicBezTo>
                    <a:pt x="71322" y="62448"/>
                    <a:pt x="73037" y="60512"/>
                    <a:pt x="72890" y="58257"/>
                  </a:cubicBezTo>
                  <a:lnTo>
                    <a:pt x="71616" y="38258"/>
                  </a:lnTo>
                  <a:lnTo>
                    <a:pt x="74606" y="35268"/>
                  </a:lnTo>
                  <a:cubicBezTo>
                    <a:pt x="74736" y="35266"/>
                    <a:pt x="74874" y="35265"/>
                    <a:pt x="75021" y="35265"/>
                  </a:cubicBezTo>
                  <a:cubicBezTo>
                    <a:pt x="78669" y="35265"/>
                    <a:pt x="87104" y="35943"/>
                    <a:pt x="91982" y="41787"/>
                  </a:cubicBezTo>
                  <a:cubicBezTo>
                    <a:pt x="96271" y="46934"/>
                    <a:pt x="97105" y="55120"/>
                    <a:pt x="94482" y="66125"/>
                  </a:cubicBezTo>
                  <a:cubicBezTo>
                    <a:pt x="89948" y="65242"/>
                    <a:pt x="88331" y="64115"/>
                    <a:pt x="88086" y="63943"/>
                  </a:cubicBezTo>
                  <a:cubicBezTo>
                    <a:pt x="87299" y="63127"/>
                    <a:pt x="86224" y="62693"/>
                    <a:pt x="85136" y="62693"/>
                  </a:cubicBezTo>
                  <a:cubicBezTo>
                    <a:pt x="84460" y="62693"/>
                    <a:pt x="83779" y="62861"/>
                    <a:pt x="83159" y="63208"/>
                  </a:cubicBezTo>
                  <a:cubicBezTo>
                    <a:pt x="81444" y="64164"/>
                    <a:pt x="80635" y="66223"/>
                    <a:pt x="81297" y="68085"/>
                  </a:cubicBezTo>
                  <a:cubicBezTo>
                    <a:pt x="81517" y="68723"/>
                    <a:pt x="86051" y="83134"/>
                    <a:pt x="69728" y="94114"/>
                  </a:cubicBezTo>
                  <a:cubicBezTo>
                    <a:pt x="62841" y="83624"/>
                    <a:pt x="64851" y="75193"/>
                    <a:pt x="65121" y="74188"/>
                  </a:cubicBezTo>
                  <a:cubicBezTo>
                    <a:pt x="65709" y="72031"/>
                    <a:pt x="64459" y="69825"/>
                    <a:pt x="62302" y="69213"/>
                  </a:cubicBezTo>
                  <a:cubicBezTo>
                    <a:pt x="61935" y="69090"/>
                    <a:pt x="61567" y="69041"/>
                    <a:pt x="61199" y="69041"/>
                  </a:cubicBezTo>
                  <a:cubicBezTo>
                    <a:pt x="59435" y="69041"/>
                    <a:pt x="57817" y="70193"/>
                    <a:pt x="57278" y="71958"/>
                  </a:cubicBezTo>
                  <a:cubicBezTo>
                    <a:pt x="56751" y="73722"/>
                    <a:pt x="52246" y="86512"/>
                    <a:pt x="33307" y="86512"/>
                  </a:cubicBezTo>
                  <a:cubicBezTo>
                    <a:pt x="29359" y="86512"/>
                    <a:pt x="24783" y="85956"/>
                    <a:pt x="19485" y="84629"/>
                  </a:cubicBezTo>
                  <a:cubicBezTo>
                    <a:pt x="11790" y="53919"/>
                    <a:pt x="30000" y="47473"/>
                    <a:pt x="32156" y="46812"/>
                  </a:cubicBezTo>
                  <a:cubicBezTo>
                    <a:pt x="34289" y="46175"/>
                    <a:pt x="35514" y="43944"/>
                    <a:pt x="34901" y="41787"/>
                  </a:cubicBezTo>
                  <a:cubicBezTo>
                    <a:pt x="34391" y="40012"/>
                    <a:pt x="32759" y="38848"/>
                    <a:pt x="30982" y="38848"/>
                  </a:cubicBezTo>
                  <a:cubicBezTo>
                    <a:pt x="30625" y="38848"/>
                    <a:pt x="30262" y="38895"/>
                    <a:pt x="29902" y="38993"/>
                  </a:cubicBezTo>
                  <a:cubicBezTo>
                    <a:pt x="29510" y="39099"/>
                    <a:pt x="27987" y="39465"/>
                    <a:pt x="25652" y="39465"/>
                  </a:cubicBezTo>
                  <a:cubicBezTo>
                    <a:pt x="22003" y="39465"/>
                    <a:pt x="16372" y="38570"/>
                    <a:pt x="9976" y="34386"/>
                  </a:cubicBezTo>
                  <a:cubicBezTo>
                    <a:pt x="16932" y="24029"/>
                    <a:pt x="25265" y="22064"/>
                    <a:pt x="30595" y="22064"/>
                  </a:cubicBezTo>
                  <a:cubicBezTo>
                    <a:pt x="33678" y="22064"/>
                    <a:pt x="35755" y="22721"/>
                    <a:pt x="35980" y="22793"/>
                  </a:cubicBezTo>
                  <a:cubicBezTo>
                    <a:pt x="36431" y="22951"/>
                    <a:pt x="36892" y="23027"/>
                    <a:pt x="37345" y="23027"/>
                  </a:cubicBezTo>
                  <a:cubicBezTo>
                    <a:pt x="38788" y="23027"/>
                    <a:pt x="40154" y="22261"/>
                    <a:pt x="40882" y="20955"/>
                  </a:cubicBezTo>
                  <a:cubicBezTo>
                    <a:pt x="41788" y="19313"/>
                    <a:pt x="41494" y="17303"/>
                    <a:pt x="40171" y="16029"/>
                  </a:cubicBezTo>
                  <a:cubicBezTo>
                    <a:pt x="39975" y="15784"/>
                    <a:pt x="38872" y="14142"/>
                    <a:pt x="37990" y="9632"/>
                  </a:cubicBezTo>
                  <a:cubicBezTo>
                    <a:pt x="42171" y="8636"/>
                    <a:pt x="45941" y="8138"/>
                    <a:pt x="49292" y="8138"/>
                  </a:cubicBezTo>
                  <a:close/>
                  <a:moveTo>
                    <a:pt x="57401" y="86173"/>
                  </a:moveTo>
                  <a:cubicBezTo>
                    <a:pt x="58234" y="89629"/>
                    <a:pt x="59753" y="93550"/>
                    <a:pt x="62302" y="97667"/>
                  </a:cubicBezTo>
                  <a:cubicBezTo>
                    <a:pt x="59827" y="102275"/>
                    <a:pt x="55048" y="105192"/>
                    <a:pt x="49754" y="105192"/>
                  </a:cubicBezTo>
                  <a:cubicBezTo>
                    <a:pt x="43161" y="105192"/>
                    <a:pt x="37597" y="100707"/>
                    <a:pt x="35955" y="94628"/>
                  </a:cubicBezTo>
                  <a:cubicBezTo>
                    <a:pt x="43136" y="94236"/>
                    <a:pt x="49337" y="92227"/>
                    <a:pt x="54459" y="88550"/>
                  </a:cubicBezTo>
                  <a:cubicBezTo>
                    <a:pt x="55562" y="87790"/>
                    <a:pt x="56518" y="86982"/>
                    <a:pt x="57401" y="86173"/>
                  </a:cubicBezTo>
                  <a:close/>
                  <a:moveTo>
                    <a:pt x="89948" y="77105"/>
                  </a:moveTo>
                  <a:cubicBezTo>
                    <a:pt x="96124" y="78673"/>
                    <a:pt x="100708" y="84261"/>
                    <a:pt x="100708" y="90928"/>
                  </a:cubicBezTo>
                  <a:cubicBezTo>
                    <a:pt x="100708" y="98795"/>
                    <a:pt x="94311" y="105192"/>
                    <a:pt x="86443" y="105192"/>
                  </a:cubicBezTo>
                  <a:cubicBezTo>
                    <a:pt x="82154" y="105192"/>
                    <a:pt x="78159" y="103280"/>
                    <a:pt x="75463" y="100045"/>
                  </a:cubicBezTo>
                  <a:cubicBezTo>
                    <a:pt x="85169" y="93084"/>
                    <a:pt x="88576" y="84972"/>
                    <a:pt x="89679" y="79016"/>
                  </a:cubicBezTo>
                  <a:cubicBezTo>
                    <a:pt x="89801" y="78355"/>
                    <a:pt x="89875" y="77717"/>
                    <a:pt x="89948" y="77105"/>
                  </a:cubicBezTo>
                  <a:close/>
                  <a:moveTo>
                    <a:pt x="123133" y="76663"/>
                  </a:moveTo>
                  <a:cubicBezTo>
                    <a:pt x="131000" y="76663"/>
                    <a:pt x="137397" y="83060"/>
                    <a:pt x="137397" y="90928"/>
                  </a:cubicBezTo>
                  <a:cubicBezTo>
                    <a:pt x="137397" y="98795"/>
                    <a:pt x="131000" y="105192"/>
                    <a:pt x="123133" y="105192"/>
                  </a:cubicBezTo>
                  <a:cubicBezTo>
                    <a:pt x="115266" y="105192"/>
                    <a:pt x="108869" y="98795"/>
                    <a:pt x="108869" y="90928"/>
                  </a:cubicBezTo>
                  <a:cubicBezTo>
                    <a:pt x="108869" y="83060"/>
                    <a:pt x="115266" y="76663"/>
                    <a:pt x="123133" y="76663"/>
                  </a:cubicBezTo>
                  <a:close/>
                  <a:moveTo>
                    <a:pt x="159823" y="76663"/>
                  </a:moveTo>
                  <a:cubicBezTo>
                    <a:pt x="167690" y="76663"/>
                    <a:pt x="174087" y="83060"/>
                    <a:pt x="174087" y="90928"/>
                  </a:cubicBezTo>
                  <a:cubicBezTo>
                    <a:pt x="174087" y="98795"/>
                    <a:pt x="167690" y="105192"/>
                    <a:pt x="159823" y="105192"/>
                  </a:cubicBezTo>
                  <a:cubicBezTo>
                    <a:pt x="151955" y="105192"/>
                    <a:pt x="145559" y="98795"/>
                    <a:pt x="145559" y="90928"/>
                  </a:cubicBezTo>
                  <a:cubicBezTo>
                    <a:pt x="145559" y="83060"/>
                    <a:pt x="151955" y="76663"/>
                    <a:pt x="159823" y="76663"/>
                  </a:cubicBezTo>
                  <a:close/>
                  <a:moveTo>
                    <a:pt x="68086" y="108451"/>
                  </a:moveTo>
                  <a:cubicBezTo>
                    <a:pt x="75954" y="108451"/>
                    <a:pt x="82350" y="114848"/>
                    <a:pt x="82350" y="122715"/>
                  </a:cubicBezTo>
                  <a:cubicBezTo>
                    <a:pt x="82350" y="130583"/>
                    <a:pt x="75954" y="136980"/>
                    <a:pt x="68086" y="136980"/>
                  </a:cubicBezTo>
                  <a:cubicBezTo>
                    <a:pt x="60219" y="136980"/>
                    <a:pt x="53822" y="130583"/>
                    <a:pt x="53822" y="122715"/>
                  </a:cubicBezTo>
                  <a:cubicBezTo>
                    <a:pt x="53822" y="114848"/>
                    <a:pt x="60219" y="108451"/>
                    <a:pt x="68086" y="108451"/>
                  </a:cubicBezTo>
                  <a:close/>
                  <a:moveTo>
                    <a:pt x="104776" y="108451"/>
                  </a:moveTo>
                  <a:cubicBezTo>
                    <a:pt x="112643" y="108451"/>
                    <a:pt x="119040" y="114848"/>
                    <a:pt x="119040" y="122715"/>
                  </a:cubicBezTo>
                  <a:cubicBezTo>
                    <a:pt x="119040" y="130583"/>
                    <a:pt x="112643" y="136980"/>
                    <a:pt x="104776" y="136980"/>
                  </a:cubicBezTo>
                  <a:cubicBezTo>
                    <a:pt x="96909" y="136980"/>
                    <a:pt x="90512" y="130583"/>
                    <a:pt x="90512" y="122715"/>
                  </a:cubicBezTo>
                  <a:cubicBezTo>
                    <a:pt x="90512" y="114848"/>
                    <a:pt x="96909" y="108451"/>
                    <a:pt x="104776" y="108451"/>
                  </a:cubicBezTo>
                  <a:close/>
                  <a:moveTo>
                    <a:pt x="141466" y="108451"/>
                  </a:moveTo>
                  <a:cubicBezTo>
                    <a:pt x="149333" y="108451"/>
                    <a:pt x="155754" y="114848"/>
                    <a:pt x="155754" y="122715"/>
                  </a:cubicBezTo>
                  <a:cubicBezTo>
                    <a:pt x="155754" y="130583"/>
                    <a:pt x="149333" y="136980"/>
                    <a:pt x="141466" y="136980"/>
                  </a:cubicBezTo>
                  <a:cubicBezTo>
                    <a:pt x="133598" y="136980"/>
                    <a:pt x="127202" y="130583"/>
                    <a:pt x="127202" y="122715"/>
                  </a:cubicBezTo>
                  <a:cubicBezTo>
                    <a:pt x="127202" y="114848"/>
                    <a:pt x="133598" y="108451"/>
                    <a:pt x="141466" y="108451"/>
                  </a:cubicBezTo>
                  <a:close/>
                  <a:moveTo>
                    <a:pt x="177723" y="70606"/>
                  </a:moveTo>
                  <a:cubicBezTo>
                    <a:pt x="177835" y="70606"/>
                    <a:pt x="177946" y="70607"/>
                    <a:pt x="178057" y="70610"/>
                  </a:cubicBezTo>
                  <a:cubicBezTo>
                    <a:pt x="185091" y="70781"/>
                    <a:pt x="191782" y="75977"/>
                    <a:pt x="198007" y="86099"/>
                  </a:cubicBezTo>
                  <a:cubicBezTo>
                    <a:pt x="194184" y="88673"/>
                    <a:pt x="192248" y="89040"/>
                    <a:pt x="191954" y="89065"/>
                  </a:cubicBezTo>
                  <a:cubicBezTo>
                    <a:pt x="191935" y="89065"/>
                    <a:pt x="191917" y="89065"/>
                    <a:pt x="191898" y="89065"/>
                  </a:cubicBezTo>
                  <a:cubicBezTo>
                    <a:pt x="190082" y="89065"/>
                    <a:pt x="188444" y="90259"/>
                    <a:pt x="187934" y="92030"/>
                  </a:cubicBezTo>
                  <a:cubicBezTo>
                    <a:pt x="187395" y="93942"/>
                    <a:pt x="188302" y="95952"/>
                    <a:pt x="190091" y="96810"/>
                  </a:cubicBezTo>
                  <a:cubicBezTo>
                    <a:pt x="190679" y="97128"/>
                    <a:pt x="204086" y="104089"/>
                    <a:pt x="200311" y="123402"/>
                  </a:cubicBezTo>
                  <a:cubicBezTo>
                    <a:pt x="188032" y="120853"/>
                    <a:pt x="183474" y="113476"/>
                    <a:pt x="182959" y="112569"/>
                  </a:cubicBezTo>
                  <a:cubicBezTo>
                    <a:pt x="182210" y="111253"/>
                    <a:pt x="180838" y="110515"/>
                    <a:pt x="179420" y="110515"/>
                  </a:cubicBezTo>
                  <a:cubicBezTo>
                    <a:pt x="178752" y="110515"/>
                    <a:pt x="178073" y="110679"/>
                    <a:pt x="177444" y="111025"/>
                  </a:cubicBezTo>
                  <a:cubicBezTo>
                    <a:pt x="175484" y="112103"/>
                    <a:pt x="174773" y="114554"/>
                    <a:pt x="175827" y="116515"/>
                  </a:cubicBezTo>
                  <a:cubicBezTo>
                    <a:pt x="176905" y="118500"/>
                    <a:pt x="185214" y="135926"/>
                    <a:pt x="158058" y="152224"/>
                  </a:cubicBezTo>
                  <a:cubicBezTo>
                    <a:pt x="153916" y="149724"/>
                    <a:pt x="150387" y="147077"/>
                    <a:pt x="147495" y="144308"/>
                  </a:cubicBezTo>
                  <a:cubicBezTo>
                    <a:pt x="156955" y="141685"/>
                    <a:pt x="163891" y="133009"/>
                    <a:pt x="163891" y="122715"/>
                  </a:cubicBezTo>
                  <a:cubicBezTo>
                    <a:pt x="163891" y="119333"/>
                    <a:pt x="163131" y="116123"/>
                    <a:pt x="161783" y="113255"/>
                  </a:cubicBezTo>
                  <a:cubicBezTo>
                    <a:pt x="173229" y="112250"/>
                    <a:pt x="182248" y="102618"/>
                    <a:pt x="182248" y="90928"/>
                  </a:cubicBezTo>
                  <a:cubicBezTo>
                    <a:pt x="182248" y="82864"/>
                    <a:pt x="177959" y="75781"/>
                    <a:pt x="171562" y="71835"/>
                  </a:cubicBezTo>
                  <a:cubicBezTo>
                    <a:pt x="173652" y="71023"/>
                    <a:pt x="175719" y="70606"/>
                    <a:pt x="177723" y="70606"/>
                  </a:cubicBezTo>
                  <a:close/>
                  <a:moveTo>
                    <a:pt x="86492" y="140264"/>
                  </a:moveTo>
                  <a:cubicBezTo>
                    <a:pt x="94360" y="140264"/>
                    <a:pt x="100757" y="146660"/>
                    <a:pt x="100757" y="154528"/>
                  </a:cubicBezTo>
                  <a:cubicBezTo>
                    <a:pt x="100757" y="162395"/>
                    <a:pt x="94360" y="168792"/>
                    <a:pt x="86492" y="168792"/>
                  </a:cubicBezTo>
                  <a:cubicBezTo>
                    <a:pt x="78625" y="168792"/>
                    <a:pt x="72228" y="162395"/>
                    <a:pt x="72228" y="154528"/>
                  </a:cubicBezTo>
                  <a:cubicBezTo>
                    <a:pt x="72228" y="146660"/>
                    <a:pt x="78625" y="140264"/>
                    <a:pt x="86492" y="140264"/>
                  </a:cubicBezTo>
                  <a:close/>
                  <a:moveTo>
                    <a:pt x="123182" y="140264"/>
                  </a:moveTo>
                  <a:cubicBezTo>
                    <a:pt x="131049" y="140264"/>
                    <a:pt x="137446" y="146660"/>
                    <a:pt x="137446" y="154528"/>
                  </a:cubicBezTo>
                  <a:cubicBezTo>
                    <a:pt x="137446" y="162395"/>
                    <a:pt x="131049" y="168792"/>
                    <a:pt x="123182" y="168792"/>
                  </a:cubicBezTo>
                  <a:cubicBezTo>
                    <a:pt x="115315" y="168792"/>
                    <a:pt x="108918" y="162395"/>
                    <a:pt x="108918" y="154528"/>
                  </a:cubicBezTo>
                  <a:cubicBezTo>
                    <a:pt x="108918" y="146660"/>
                    <a:pt x="115315" y="140264"/>
                    <a:pt x="123182" y="140264"/>
                  </a:cubicBezTo>
                  <a:close/>
                  <a:moveTo>
                    <a:pt x="104825" y="172052"/>
                  </a:moveTo>
                  <a:cubicBezTo>
                    <a:pt x="112692" y="172052"/>
                    <a:pt x="119114" y="178448"/>
                    <a:pt x="119114" y="186316"/>
                  </a:cubicBezTo>
                  <a:cubicBezTo>
                    <a:pt x="119114" y="194183"/>
                    <a:pt x="112692" y="200580"/>
                    <a:pt x="104825" y="200580"/>
                  </a:cubicBezTo>
                  <a:cubicBezTo>
                    <a:pt x="96958" y="200580"/>
                    <a:pt x="90561" y="194183"/>
                    <a:pt x="90561" y="186316"/>
                  </a:cubicBezTo>
                  <a:cubicBezTo>
                    <a:pt x="90561" y="178448"/>
                    <a:pt x="96958" y="172052"/>
                    <a:pt x="104825" y="172052"/>
                  </a:cubicBezTo>
                  <a:close/>
                  <a:moveTo>
                    <a:pt x="49257" y="0"/>
                  </a:moveTo>
                  <a:cubicBezTo>
                    <a:pt x="44202" y="0"/>
                    <a:pt x="38527" y="898"/>
                    <a:pt x="32255" y="2696"/>
                  </a:cubicBezTo>
                  <a:cubicBezTo>
                    <a:pt x="30343" y="3260"/>
                    <a:pt x="29093" y="5122"/>
                    <a:pt x="29338" y="7108"/>
                  </a:cubicBezTo>
                  <a:cubicBezTo>
                    <a:pt x="29681" y="9828"/>
                    <a:pt x="30098" y="12083"/>
                    <a:pt x="30588" y="13921"/>
                  </a:cubicBezTo>
                  <a:cubicBezTo>
                    <a:pt x="28921" y="13921"/>
                    <a:pt x="27083" y="14068"/>
                    <a:pt x="25098" y="14436"/>
                  </a:cubicBezTo>
                  <a:cubicBezTo>
                    <a:pt x="18236" y="15686"/>
                    <a:pt x="8481" y="20024"/>
                    <a:pt x="981" y="33503"/>
                  </a:cubicBezTo>
                  <a:cubicBezTo>
                    <a:pt x="1" y="35244"/>
                    <a:pt x="442" y="37425"/>
                    <a:pt x="2011" y="38675"/>
                  </a:cubicBezTo>
                  <a:cubicBezTo>
                    <a:pt x="7746" y="43233"/>
                    <a:pt x="13236" y="45562"/>
                    <a:pt x="17941" y="46689"/>
                  </a:cubicBezTo>
                  <a:cubicBezTo>
                    <a:pt x="17108" y="47572"/>
                    <a:pt x="16324" y="48552"/>
                    <a:pt x="15540" y="49630"/>
                  </a:cubicBezTo>
                  <a:cubicBezTo>
                    <a:pt x="8702" y="59262"/>
                    <a:pt x="7574" y="72521"/>
                    <a:pt x="12231" y="89065"/>
                  </a:cubicBezTo>
                  <a:cubicBezTo>
                    <a:pt x="12598" y="90437"/>
                    <a:pt x="13677" y="91491"/>
                    <a:pt x="15049" y="91883"/>
                  </a:cubicBezTo>
                  <a:cubicBezTo>
                    <a:pt x="19461" y="93133"/>
                    <a:pt x="23652" y="93942"/>
                    <a:pt x="27598" y="94359"/>
                  </a:cubicBezTo>
                  <a:cubicBezTo>
                    <a:pt x="29142" y="104456"/>
                    <a:pt x="37475" y="112348"/>
                    <a:pt x="47769" y="113255"/>
                  </a:cubicBezTo>
                  <a:cubicBezTo>
                    <a:pt x="46421" y="116123"/>
                    <a:pt x="45661" y="119333"/>
                    <a:pt x="45661" y="122715"/>
                  </a:cubicBezTo>
                  <a:cubicBezTo>
                    <a:pt x="45661" y="134431"/>
                    <a:pt x="54705" y="144087"/>
                    <a:pt x="66175" y="145067"/>
                  </a:cubicBezTo>
                  <a:cubicBezTo>
                    <a:pt x="64827" y="147935"/>
                    <a:pt x="64067" y="151146"/>
                    <a:pt x="64067" y="154528"/>
                  </a:cubicBezTo>
                  <a:cubicBezTo>
                    <a:pt x="64067" y="166218"/>
                    <a:pt x="73062" y="175850"/>
                    <a:pt x="84507" y="176855"/>
                  </a:cubicBezTo>
                  <a:cubicBezTo>
                    <a:pt x="83159" y="179723"/>
                    <a:pt x="82399" y="182933"/>
                    <a:pt x="82399" y="186316"/>
                  </a:cubicBezTo>
                  <a:cubicBezTo>
                    <a:pt x="82399" y="198668"/>
                    <a:pt x="92473" y="208741"/>
                    <a:pt x="104825" y="208741"/>
                  </a:cubicBezTo>
                  <a:cubicBezTo>
                    <a:pt x="117202" y="208741"/>
                    <a:pt x="127251" y="198668"/>
                    <a:pt x="127251" y="186316"/>
                  </a:cubicBezTo>
                  <a:cubicBezTo>
                    <a:pt x="127251" y="182933"/>
                    <a:pt x="126515" y="179723"/>
                    <a:pt x="125167" y="176855"/>
                  </a:cubicBezTo>
                  <a:cubicBezTo>
                    <a:pt x="136588" y="175850"/>
                    <a:pt x="145608" y="166218"/>
                    <a:pt x="145608" y="154528"/>
                  </a:cubicBezTo>
                  <a:cubicBezTo>
                    <a:pt x="145608" y="154160"/>
                    <a:pt x="145583" y="153817"/>
                    <a:pt x="145583" y="153449"/>
                  </a:cubicBezTo>
                  <a:lnTo>
                    <a:pt x="145583" y="153449"/>
                  </a:lnTo>
                  <a:cubicBezTo>
                    <a:pt x="148647" y="155925"/>
                    <a:pt x="152127" y="158278"/>
                    <a:pt x="156073" y="160483"/>
                  </a:cubicBezTo>
                  <a:cubicBezTo>
                    <a:pt x="156686" y="160827"/>
                    <a:pt x="157372" y="160998"/>
                    <a:pt x="158058" y="160998"/>
                  </a:cubicBezTo>
                  <a:cubicBezTo>
                    <a:pt x="158744" y="160998"/>
                    <a:pt x="159431" y="160827"/>
                    <a:pt x="160068" y="160483"/>
                  </a:cubicBezTo>
                  <a:cubicBezTo>
                    <a:pt x="175043" y="152077"/>
                    <a:pt x="183621" y="141906"/>
                    <a:pt x="185581" y="130264"/>
                  </a:cubicBezTo>
                  <a:cubicBezTo>
                    <a:pt x="185802" y="128941"/>
                    <a:pt x="185925" y="127691"/>
                    <a:pt x="185974" y="126490"/>
                  </a:cubicBezTo>
                  <a:cubicBezTo>
                    <a:pt x="190091" y="129014"/>
                    <a:pt x="195630" y="131244"/>
                    <a:pt x="202909" y="132078"/>
                  </a:cubicBezTo>
                  <a:cubicBezTo>
                    <a:pt x="203076" y="132098"/>
                    <a:pt x="203241" y="132108"/>
                    <a:pt x="203405" y="132108"/>
                  </a:cubicBezTo>
                  <a:cubicBezTo>
                    <a:pt x="205197" y="132108"/>
                    <a:pt x="206802" y="130911"/>
                    <a:pt x="207296" y="129137"/>
                  </a:cubicBezTo>
                  <a:cubicBezTo>
                    <a:pt x="211512" y="114309"/>
                    <a:pt x="207688" y="104334"/>
                    <a:pt x="203742" y="98599"/>
                  </a:cubicBezTo>
                  <a:cubicBezTo>
                    <a:pt x="202590" y="96957"/>
                    <a:pt x="201365" y="95535"/>
                    <a:pt x="200189" y="94359"/>
                  </a:cubicBezTo>
                  <a:cubicBezTo>
                    <a:pt x="201855" y="93403"/>
                    <a:pt x="203742" y="92128"/>
                    <a:pt x="205899" y="90437"/>
                  </a:cubicBezTo>
                  <a:cubicBezTo>
                    <a:pt x="207468" y="89212"/>
                    <a:pt x="207909" y="87006"/>
                    <a:pt x="206953" y="85242"/>
                  </a:cubicBezTo>
                  <a:cubicBezTo>
                    <a:pt x="198718" y="70389"/>
                    <a:pt x="189062" y="62718"/>
                    <a:pt x="178253" y="62448"/>
                  </a:cubicBezTo>
                  <a:cubicBezTo>
                    <a:pt x="178096" y="62445"/>
                    <a:pt x="177939" y="62444"/>
                    <a:pt x="177782" y="62444"/>
                  </a:cubicBezTo>
                  <a:cubicBezTo>
                    <a:pt x="172988" y="62444"/>
                    <a:pt x="168199" y="63892"/>
                    <a:pt x="163524" y="66811"/>
                  </a:cubicBezTo>
                  <a:cubicBezTo>
                    <a:pt x="161587" y="56395"/>
                    <a:pt x="152446" y="48478"/>
                    <a:pt x="141466" y="48478"/>
                  </a:cubicBezTo>
                  <a:cubicBezTo>
                    <a:pt x="133892" y="48478"/>
                    <a:pt x="127202" y="52253"/>
                    <a:pt x="123133" y="58037"/>
                  </a:cubicBezTo>
                  <a:cubicBezTo>
                    <a:pt x="119849" y="53356"/>
                    <a:pt x="114825" y="49998"/>
                    <a:pt x="109016" y="48870"/>
                  </a:cubicBezTo>
                  <a:cubicBezTo>
                    <a:pt x="110094" y="35195"/>
                    <a:pt x="117177" y="22622"/>
                    <a:pt x="128133" y="14558"/>
                  </a:cubicBezTo>
                  <a:lnTo>
                    <a:pt x="128133" y="14558"/>
                  </a:lnTo>
                  <a:cubicBezTo>
                    <a:pt x="126809" y="19730"/>
                    <a:pt x="126932" y="25269"/>
                    <a:pt x="128648" y="30587"/>
                  </a:cubicBezTo>
                  <a:cubicBezTo>
                    <a:pt x="131907" y="40783"/>
                    <a:pt x="141368" y="47277"/>
                    <a:pt x="151539" y="47277"/>
                  </a:cubicBezTo>
                  <a:cubicBezTo>
                    <a:pt x="153965" y="47277"/>
                    <a:pt x="156440" y="46910"/>
                    <a:pt x="158867" y="46126"/>
                  </a:cubicBezTo>
                  <a:cubicBezTo>
                    <a:pt x="169381" y="42768"/>
                    <a:pt x="175214" y="31445"/>
                    <a:pt x="171832" y="20930"/>
                  </a:cubicBezTo>
                  <a:cubicBezTo>
                    <a:pt x="170459" y="16641"/>
                    <a:pt x="167494" y="13137"/>
                    <a:pt x="163499" y="11078"/>
                  </a:cubicBezTo>
                  <a:cubicBezTo>
                    <a:pt x="161074" y="9836"/>
                    <a:pt x="158452" y="9209"/>
                    <a:pt x="155812" y="9209"/>
                  </a:cubicBezTo>
                  <a:cubicBezTo>
                    <a:pt x="154076" y="9209"/>
                    <a:pt x="152333" y="9480"/>
                    <a:pt x="150632" y="10024"/>
                  </a:cubicBezTo>
                  <a:cubicBezTo>
                    <a:pt x="147005" y="11201"/>
                    <a:pt x="144039" y="13700"/>
                    <a:pt x="142299" y="17107"/>
                  </a:cubicBezTo>
                  <a:cubicBezTo>
                    <a:pt x="140534" y="20489"/>
                    <a:pt x="140216" y="24362"/>
                    <a:pt x="141392" y="28014"/>
                  </a:cubicBezTo>
                  <a:cubicBezTo>
                    <a:pt x="143059" y="33209"/>
                    <a:pt x="147887" y="36518"/>
                    <a:pt x="153058" y="36518"/>
                  </a:cubicBezTo>
                  <a:cubicBezTo>
                    <a:pt x="154308" y="36518"/>
                    <a:pt x="155558" y="36322"/>
                    <a:pt x="156808" y="35930"/>
                  </a:cubicBezTo>
                  <a:cubicBezTo>
                    <a:pt x="158940" y="35244"/>
                    <a:pt x="160117" y="32940"/>
                    <a:pt x="159431" y="30808"/>
                  </a:cubicBezTo>
                  <a:cubicBezTo>
                    <a:pt x="158877" y="29067"/>
                    <a:pt x="157286" y="27965"/>
                    <a:pt x="155559" y="27965"/>
                  </a:cubicBezTo>
                  <a:cubicBezTo>
                    <a:pt x="155145" y="27965"/>
                    <a:pt x="154725" y="28028"/>
                    <a:pt x="154308" y="28161"/>
                  </a:cubicBezTo>
                  <a:cubicBezTo>
                    <a:pt x="153899" y="28297"/>
                    <a:pt x="153474" y="28364"/>
                    <a:pt x="153051" y="28364"/>
                  </a:cubicBezTo>
                  <a:cubicBezTo>
                    <a:pt x="152409" y="28364"/>
                    <a:pt x="151771" y="28211"/>
                    <a:pt x="151196" y="27915"/>
                  </a:cubicBezTo>
                  <a:cubicBezTo>
                    <a:pt x="150215" y="27401"/>
                    <a:pt x="149480" y="26568"/>
                    <a:pt x="149161" y="25514"/>
                  </a:cubicBezTo>
                  <a:cubicBezTo>
                    <a:pt x="148647" y="23945"/>
                    <a:pt x="148794" y="22278"/>
                    <a:pt x="149529" y="20832"/>
                  </a:cubicBezTo>
                  <a:cubicBezTo>
                    <a:pt x="150289" y="19362"/>
                    <a:pt x="151563" y="18284"/>
                    <a:pt x="153132" y="17793"/>
                  </a:cubicBezTo>
                  <a:cubicBezTo>
                    <a:pt x="154006" y="17512"/>
                    <a:pt x="154902" y="17373"/>
                    <a:pt x="155795" y="17373"/>
                  </a:cubicBezTo>
                  <a:cubicBezTo>
                    <a:pt x="157156" y="17373"/>
                    <a:pt x="158506" y="17696"/>
                    <a:pt x="159749" y="18333"/>
                  </a:cubicBezTo>
                  <a:cubicBezTo>
                    <a:pt x="161832" y="19386"/>
                    <a:pt x="163352" y="21200"/>
                    <a:pt x="164063" y="23406"/>
                  </a:cubicBezTo>
                  <a:cubicBezTo>
                    <a:pt x="166072" y="29656"/>
                    <a:pt x="162617" y="36371"/>
                    <a:pt x="156367" y="38356"/>
                  </a:cubicBezTo>
                  <a:cubicBezTo>
                    <a:pt x="154753" y="38878"/>
                    <a:pt x="153115" y="39127"/>
                    <a:pt x="151504" y="39127"/>
                  </a:cubicBezTo>
                  <a:cubicBezTo>
                    <a:pt x="144795" y="39127"/>
                    <a:pt x="138546" y="34826"/>
                    <a:pt x="136392" y="28087"/>
                  </a:cubicBezTo>
                  <a:cubicBezTo>
                    <a:pt x="133990" y="20612"/>
                    <a:pt x="135951" y="12524"/>
                    <a:pt x="141515" y="6960"/>
                  </a:cubicBezTo>
                  <a:cubicBezTo>
                    <a:pt x="142691" y="5760"/>
                    <a:pt x="143059" y="3897"/>
                    <a:pt x="142299" y="2304"/>
                  </a:cubicBezTo>
                  <a:cubicBezTo>
                    <a:pt x="141597" y="847"/>
                    <a:pt x="140141" y="6"/>
                    <a:pt x="138632" y="6"/>
                  </a:cubicBezTo>
                  <a:cubicBezTo>
                    <a:pt x="138035" y="6"/>
                    <a:pt x="137428" y="138"/>
                    <a:pt x="136858" y="417"/>
                  </a:cubicBezTo>
                  <a:lnTo>
                    <a:pt x="131981" y="2745"/>
                  </a:lnTo>
                  <a:cubicBezTo>
                    <a:pt x="125388" y="5931"/>
                    <a:pt x="119530" y="10367"/>
                    <a:pt x="114727" y="15759"/>
                  </a:cubicBezTo>
                  <a:lnTo>
                    <a:pt x="112349" y="15122"/>
                  </a:lnTo>
                  <a:cubicBezTo>
                    <a:pt x="108902" y="14184"/>
                    <a:pt x="105389" y="13728"/>
                    <a:pt x="101899" y="13728"/>
                  </a:cubicBezTo>
                  <a:cubicBezTo>
                    <a:pt x="92710" y="13728"/>
                    <a:pt x="83687" y="16896"/>
                    <a:pt x="76493" y="22793"/>
                  </a:cubicBezTo>
                  <a:cubicBezTo>
                    <a:pt x="75611" y="17426"/>
                    <a:pt x="73307" y="10710"/>
                    <a:pt x="67572" y="5907"/>
                  </a:cubicBezTo>
                  <a:cubicBezTo>
                    <a:pt x="62875" y="1971"/>
                    <a:pt x="56746" y="0"/>
                    <a:pt x="492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1" name="Google Shape;611;p42"/>
            <p:cNvSpPr/>
            <p:nvPr/>
          </p:nvSpPr>
          <p:spPr>
            <a:xfrm>
              <a:off x="1984700" y="1847125"/>
              <a:ext cx="203450" cy="203425"/>
            </a:xfrm>
            <a:custGeom>
              <a:rect b="b" l="l" r="r" t="t"/>
              <a:pathLst>
                <a:path extrusionOk="0" h="8137" w="8138">
                  <a:moveTo>
                    <a:pt x="4069" y="0"/>
                  </a:moveTo>
                  <a:cubicBezTo>
                    <a:pt x="2990" y="0"/>
                    <a:pt x="1937" y="417"/>
                    <a:pt x="1177" y="1176"/>
                  </a:cubicBezTo>
                  <a:cubicBezTo>
                    <a:pt x="442" y="1936"/>
                    <a:pt x="0" y="2990"/>
                    <a:pt x="0" y="4068"/>
                  </a:cubicBezTo>
                  <a:cubicBezTo>
                    <a:pt x="0" y="5147"/>
                    <a:pt x="442" y="6201"/>
                    <a:pt x="1177" y="6936"/>
                  </a:cubicBezTo>
                  <a:cubicBezTo>
                    <a:pt x="1937" y="7696"/>
                    <a:pt x="2990" y="8137"/>
                    <a:pt x="4069" y="8137"/>
                  </a:cubicBezTo>
                  <a:cubicBezTo>
                    <a:pt x="5147" y="8137"/>
                    <a:pt x="6201" y="7696"/>
                    <a:pt x="6961" y="6936"/>
                  </a:cubicBezTo>
                  <a:cubicBezTo>
                    <a:pt x="7721" y="6201"/>
                    <a:pt x="8137" y="5147"/>
                    <a:pt x="8137" y="4068"/>
                  </a:cubicBezTo>
                  <a:cubicBezTo>
                    <a:pt x="8137" y="2990"/>
                    <a:pt x="7721" y="1936"/>
                    <a:pt x="6961" y="1176"/>
                  </a:cubicBezTo>
                  <a:cubicBezTo>
                    <a:pt x="6201" y="417"/>
                    <a:pt x="5147" y="0"/>
                    <a:pt x="406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612" name="Google Shape;612;p42"/>
          <p:cNvGrpSpPr/>
          <p:nvPr/>
        </p:nvGrpSpPr>
        <p:grpSpPr>
          <a:xfrm>
            <a:off x="1396710" y="1074622"/>
            <a:ext cx="670059" cy="652849"/>
            <a:chOff x="2986200" y="3849900"/>
            <a:chExt cx="1502375" cy="1505300"/>
          </a:xfrm>
        </p:grpSpPr>
        <p:sp>
          <p:nvSpPr>
            <p:cNvPr id="613" name="Google Shape;613;p4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4" name="Google Shape;614;p4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5" name="Google Shape;615;p4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6" name="Google Shape;616;p4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7" name="Google Shape;617;p4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8" name="Google Shape;618;p4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19" name="Google Shape;619;p4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0" name="Google Shape;620;p4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1" name="Google Shape;621;p4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2" name="Google Shape;622;p4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3" name="Google Shape;623;p4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4" name="Google Shape;624;p4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5" name="Google Shape;625;p4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6" name="Google Shape;626;p4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7" name="Google Shape;627;p4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8" name="Google Shape;628;p4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29" name="Google Shape;629;p4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0" name="Google Shape;630;p4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rgbClr val="D86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1" name="Google Shape;631;p4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rgbClr val="A52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2" name="Google Shape;632;p4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3" name="Google Shape;633;p4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rgbClr val="A33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4" name="Google Shape;634;p4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5" name="Google Shape;635;p4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6" name="Google Shape;636;p4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7" name="Google Shape;637;p4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8" name="Google Shape;638;p4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39" name="Google Shape;639;p4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rgbClr val="9D2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0" name="Google Shape;640;p4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rgbClr val="A73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1" name="Google Shape;641;p4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2" name="Google Shape;642;p4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rgbClr val="A42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3" name="Google Shape;643;p4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rgbClr val="A32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4" name="Google Shape;644;p4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5" name="Google Shape;645;p4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rgbClr val="97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6" name="Google Shape;646;p4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7" name="Google Shape;647;p4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8" name="Google Shape;648;p4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49" name="Google Shape;649;p4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0" name="Google Shape;650;p4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1" name="Google Shape;651;p4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rgbClr val="97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2" name="Google Shape;652;p4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3" name="Google Shape;653;p4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4" name="Google Shape;654;p4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5" name="Google Shape;655;p4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6" name="Google Shape;656;p4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rgbClr val="A03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7" name="Google Shape;657;p4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8" name="Google Shape;658;p4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rgbClr val="A32E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59" name="Google Shape;659;p4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0" name="Google Shape;660;p4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1" name="Google Shape;661;p4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2" name="Google Shape;662;p4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3" name="Google Shape;663;p4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rgbClr val="A73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4" name="Google Shape;664;p4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5" name="Google Shape;665;p4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rgbClr val="AD3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6" name="Google Shape;666;p4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7" name="Google Shape;667;p4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rgbClr val="CF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8" name="Google Shape;668;p4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69" name="Google Shape;669;p4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0" name="Google Shape;670;p4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1" name="Google Shape;671;p4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2" name="Google Shape;672;p4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3" name="Google Shape;673;p4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4" name="Google Shape;674;p4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5" name="Google Shape;675;p4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6" name="Google Shape;676;p4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7" name="Google Shape;677;p4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8" name="Google Shape;678;p4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79" name="Google Shape;679;p4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0" name="Google Shape;680;p4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1" name="Google Shape;681;p4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2" name="Google Shape;682;p4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3" name="Google Shape;683;p4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4" name="Google Shape;684;p4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5" name="Google Shape;685;p4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6" name="Google Shape;686;p4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7" name="Google Shape;687;p4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8" name="Google Shape;688;p4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89" name="Google Shape;689;p4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0" name="Google Shape;690;p4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1" name="Google Shape;691;p4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2" name="Google Shape;692;p4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3" name="Google Shape;693;p4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4" name="Google Shape;694;p4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5" name="Google Shape;695;p4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rgbClr val="D56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6" name="Google Shape;696;p4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7" name="Google Shape;697;p4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rgbClr val="AD3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8" name="Google Shape;698;p4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9" name="Google Shape;699;p4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0" name="Google Shape;700;p4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rgbClr val="D66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1" name="Google Shape;701;p4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2" name="Google Shape;702;p4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3" name="Google Shape;703;p4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rgbClr val="AC32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4" name="Google Shape;704;p4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5" name="Google Shape;705;p4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6" name="Google Shape;706;p4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7" name="Google Shape;707;p4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8" name="Google Shape;708;p4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09" name="Google Shape;709;p4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0" name="Google Shape;710;p4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1" name="Google Shape;711;p4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2" name="Google Shape;712;p4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3" name="Google Shape;713;p4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4" name="Google Shape;714;p4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rgbClr val="D9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5" name="Google Shape;715;p4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rgbClr val="D460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6" name="Google Shape;716;p4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7" name="Google Shape;717;p4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8" name="Google Shape;718;p4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19" name="Google Shape;719;p4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rgbClr val="AB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0" name="Google Shape;720;p4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1" name="Google Shape;721;p4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2" name="Google Shape;722;p4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3" name="Google Shape;723;p4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4" name="Google Shape;724;p4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5" name="Google Shape;725;p4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6" name="Google Shape;726;p4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7" name="Google Shape;727;p4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8" name="Google Shape;728;p4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29" name="Google Shape;729;p4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rgbClr val="D4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0" name="Google Shape;730;p4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1" name="Google Shape;731;p4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2" name="Google Shape;732;p4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3" name="Google Shape;733;p4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4" name="Google Shape;734;p4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5" name="Google Shape;735;p4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6" name="Google Shape;736;p4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7" name="Google Shape;737;p4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8" name="Google Shape;738;p4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9" name="Google Shape;739;p42"/>
            <p:cNvSpPr/>
            <p:nvPr/>
          </p:nvSpPr>
          <p:spPr>
            <a:xfrm>
              <a:off x="3040525" y="4842875"/>
              <a:ext cx="5725" cy="6325"/>
            </a:xfrm>
            <a:custGeom>
              <a:rect b="b" l="l" r="r" t="t"/>
              <a:pathLst>
                <a:path extrusionOk="0" h="253" w="229">
                  <a:moveTo>
                    <a:pt x="0" y="1"/>
                  </a:moveTo>
                  <a:lnTo>
                    <a:pt x="229" y="252"/>
                  </a:ln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0" name="Google Shape;740;p42"/>
            <p:cNvSpPr/>
            <p:nvPr/>
          </p:nvSpPr>
          <p:spPr>
            <a:xfrm>
              <a:off x="3228600" y="5137300"/>
              <a:ext cx="6300" cy="6300"/>
            </a:xfrm>
            <a:custGeom>
              <a:rect b="b" l="l" r="r" t="t"/>
              <a:pathLst>
                <a:path extrusionOk="0" h="252" w="252">
                  <a:moveTo>
                    <a:pt x="0" y="0"/>
                  </a:moveTo>
                  <a:lnTo>
                    <a:pt x="252" y="252"/>
                  </a:lnTo>
                  <a:close/>
                </a:path>
              </a:pathLst>
            </a:custGeom>
            <a:solidFill>
              <a:srgbClr val="AA3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1" name="Google Shape;741;p4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rgbClr val="A2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2" name="Google Shape;742;p4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rgbClr val="CF5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3" name="Google Shape;743;p4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4" name="Google Shape;744;p4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5" name="Google Shape;745;p4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rgbClr val="D3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6" name="Google Shape;746;p4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7" name="Google Shape;747;p4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8" name="Google Shape;748;p4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9" name="Google Shape;749;p4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0" name="Google Shape;750;p4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1" name="Google Shape;751;p4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2" name="Google Shape;752;p4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3" name="Google Shape;753;p4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4" name="Google Shape;754;p4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5" name="Google Shape;755;p4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6" name="Google Shape;756;p4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7" name="Google Shape;757;p4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8" name="Google Shape;758;p4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9" name="Google Shape;759;p4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rgbClr val="AC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0" name="Google Shape;760;p4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rgbClr val="A9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1" name="Google Shape;761;p4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2" name="Google Shape;762;p4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3" name="Google Shape;763;p4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4" name="Google Shape;764;p4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5" name="Google Shape;765;p4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6" name="Google Shape;766;p4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7" name="Google Shape;767;p4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8" name="Google Shape;768;p4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9" name="Google Shape;769;p4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rgbClr val="AF3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0" name="Google Shape;770;p4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1" name="Google Shape;771;p4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rgbClr val="A72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2" name="Google Shape;772;p4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rgbClr val="AD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3" name="Google Shape;773;p4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rgbClr val="AB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4" name="Google Shape;774;p4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rgbClr val="D06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5" name="Google Shape;775;p4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rgbClr val="CC6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6" name="Google Shape;776;p4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rgbClr val="9E2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7" name="Google Shape;777;p4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8" name="Google Shape;778;p4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9" name="Google Shape;779;p4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0" name="Google Shape;780;p4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1" name="Google Shape;781;p4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rgbClr val="9F2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2" name="Google Shape;782;p4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rgbClr val="9F2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3" name="Google Shape;783;p4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4" name="Google Shape;784;p4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rgbClr val="D46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5" name="Google Shape;785;p4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6" name="Google Shape;786;p4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7" name="Google Shape;787;p4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rgbClr val="D864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8" name="Google Shape;788;p4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9" name="Google Shape;789;p4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0" name="Google Shape;790;p4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1" name="Google Shape;791;p4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rgbClr val="A9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2" name="Google Shape;792;p4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3" name="Google Shape;793;p4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4" name="Google Shape;794;p4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5" name="Google Shape;795;p4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6" name="Google Shape;796;p4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7" name="Google Shape;797;p4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8" name="Google Shape;798;p4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99" name="Google Shape;799;p4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0" name="Google Shape;800;p4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1" name="Google Shape;801;p4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2" name="Google Shape;802;p4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rgbClr val="DD70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3" name="Google Shape;803;p4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4" name="Google Shape;804;p4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5" name="Google Shape;805;p4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6" name="Google Shape;806;p4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7" name="Google Shape;807;p4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8" name="Google Shape;808;p4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09" name="Google Shape;809;p4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0" name="Google Shape;810;p4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1" name="Google Shape;811;p4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rgbClr val="D56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2" name="Google Shape;812;p4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3" name="Google Shape;813;p4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4" name="Google Shape;814;p4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rgbClr val="D76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5" name="Google Shape;815;p4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6" name="Google Shape;816;p4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7" name="Google Shape;817;p4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8" name="Google Shape;818;p4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19" name="Google Shape;819;p4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0" name="Google Shape;820;p4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1" name="Google Shape;821;p4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2" name="Google Shape;822;p4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3" name="Google Shape;823;p4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4" name="Google Shape;824;p4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rgbClr val="D36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5" name="Google Shape;825;p4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6" name="Google Shape;826;p4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rgbClr val="CD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7" name="Google Shape;827;p4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8" name="Google Shape;828;p4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29" name="Google Shape;829;p4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0" name="Google Shape;830;p4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1" name="Google Shape;831;p4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2" name="Google Shape;832;p4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3" name="Google Shape;833;p4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4" name="Google Shape;834;p4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5" name="Google Shape;835;p4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6" name="Google Shape;836;p4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7" name="Google Shape;837;p42"/>
            <p:cNvSpPr/>
            <p:nvPr/>
          </p:nvSpPr>
          <p:spPr>
            <a:xfrm>
              <a:off x="4382225" y="4366675"/>
              <a:ext cx="5150" cy="5175"/>
            </a:xfrm>
            <a:custGeom>
              <a:rect b="b" l="l" r="r" t="t"/>
              <a:pathLst>
                <a:path extrusionOk="0" h="207" w="206">
                  <a:moveTo>
                    <a:pt x="0" y="207"/>
                  </a:moveTo>
                  <a:lnTo>
                    <a:pt x="206" y="1"/>
                  </a:lnTo>
                  <a:close/>
                </a:path>
              </a:pathLst>
            </a:custGeom>
            <a:solidFill>
              <a:srgbClr val="AC2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8" name="Google Shape;838;p4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39" name="Google Shape;839;p4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0" name="Google Shape;840;p4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1" name="Google Shape;841;p4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2" name="Google Shape;842;p4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3" name="Google Shape;843;p4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4" name="Google Shape;844;p4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5" name="Google Shape;845;p4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6" name="Google Shape;846;p4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7" name="Google Shape;847;p4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8" name="Google Shape;848;p4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849" name="Google Shape;849;p42"/>
          <p:cNvSpPr txBox="1"/>
          <p:nvPr/>
        </p:nvSpPr>
        <p:spPr>
          <a:xfrm>
            <a:off x="2142825" y="390925"/>
            <a:ext cx="37317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A32E61"/>
                </a:solidFill>
                <a:latin typeface="Oswald"/>
                <a:ea typeface="Oswald"/>
                <a:cs typeface="Oswald"/>
                <a:sym typeface="Oswald"/>
              </a:rPr>
              <a:t>Data about 6.5k white and red wines . . . and continuing to expand!</a:t>
            </a:r>
            <a:endParaRPr sz="1800">
              <a:solidFill>
                <a:srgbClr val="A32E61"/>
              </a:solidFill>
              <a:latin typeface="Oswald"/>
              <a:ea typeface="Oswald"/>
              <a:cs typeface="Oswald"/>
              <a:sym typeface="Oswald"/>
            </a:endParaRPr>
          </a:p>
        </p:txBody>
      </p:sp>
      <p:sp>
        <p:nvSpPr>
          <p:cNvPr id="850" name="Google Shape;850;p42"/>
          <p:cNvSpPr txBox="1"/>
          <p:nvPr/>
        </p:nvSpPr>
        <p:spPr>
          <a:xfrm>
            <a:off x="2212576" y="1148275"/>
            <a:ext cx="35922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A32E61"/>
                </a:solidFill>
                <a:latin typeface="Oswald"/>
                <a:ea typeface="Oswald"/>
                <a:cs typeface="Oswald"/>
                <a:sym typeface="Oswald"/>
              </a:rPr>
              <a:t>12 different attributes analyzed</a:t>
            </a:r>
            <a:endParaRPr sz="1800">
              <a:solidFill>
                <a:srgbClr val="A32E61"/>
              </a:solidFill>
              <a:latin typeface="Oswald"/>
              <a:ea typeface="Oswald"/>
              <a:cs typeface="Oswald"/>
              <a:sym typeface="Oswald"/>
            </a:endParaRPr>
          </a:p>
        </p:txBody>
      </p:sp>
      <p:sp>
        <p:nvSpPr>
          <p:cNvPr id="851" name="Google Shape;851;p42"/>
          <p:cNvSpPr txBox="1"/>
          <p:nvPr/>
        </p:nvSpPr>
        <p:spPr>
          <a:xfrm>
            <a:off x="4040650" y="1656975"/>
            <a:ext cx="2084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Fr</a:t>
            </a:r>
            <a:r>
              <a:rPr lang="en" sz="1200">
                <a:solidFill>
                  <a:schemeClr val="dk2"/>
                </a:solidFill>
                <a:latin typeface="Open Sans"/>
                <a:ea typeface="Open Sans"/>
                <a:cs typeface="Open Sans"/>
                <a:sym typeface="Open Sans"/>
              </a:rPr>
              <a:t>ee Sulfur Dioxide</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Total Sulfur Dioxide</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Density	</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pH</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Alcohol</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Q</a:t>
            </a:r>
            <a:r>
              <a:rPr lang="en" sz="1200">
                <a:solidFill>
                  <a:schemeClr val="dk2"/>
                </a:solidFill>
                <a:latin typeface="Open Sans"/>
                <a:ea typeface="Open Sans"/>
                <a:cs typeface="Open Sans"/>
                <a:sym typeface="Open Sans"/>
              </a:rPr>
              <a:t>uality</a:t>
            </a:r>
            <a:endParaRPr sz="1200">
              <a:solidFill>
                <a:schemeClr val="dk2"/>
              </a:solidFill>
              <a:latin typeface="Open Sans"/>
              <a:ea typeface="Open Sans"/>
              <a:cs typeface="Open Sans"/>
              <a:sym typeface="Open Sans"/>
            </a:endParaRPr>
          </a:p>
        </p:txBody>
      </p:sp>
      <p:pic>
        <p:nvPicPr>
          <p:cNvPr id="852" name="Google Shape;852;p42"/>
          <p:cNvPicPr preferRelativeResize="0"/>
          <p:nvPr/>
        </p:nvPicPr>
        <p:blipFill>
          <a:blip r:embed="rId3">
            <a:alphaModFix/>
          </a:blip>
          <a:stretch>
            <a:fillRect/>
          </a:stretch>
        </p:blipFill>
        <p:spPr>
          <a:xfrm>
            <a:off x="325900" y="3250451"/>
            <a:ext cx="7924374" cy="157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3"/>
          <p:cNvSpPr txBox="1"/>
          <p:nvPr>
            <p:ph type="title"/>
          </p:nvPr>
        </p:nvSpPr>
        <p:spPr>
          <a:xfrm>
            <a:off x="5971400" y="1593300"/>
            <a:ext cx="2878500" cy="153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QUICK OVERVIEW</a:t>
            </a:r>
            <a:endParaRPr/>
          </a:p>
        </p:txBody>
      </p:sp>
      <p:pic>
        <p:nvPicPr>
          <p:cNvPr id="858" name="Google Shape;858;p43"/>
          <p:cNvPicPr preferRelativeResize="0"/>
          <p:nvPr/>
        </p:nvPicPr>
        <p:blipFill>
          <a:blip r:embed="rId3">
            <a:alphaModFix/>
          </a:blip>
          <a:stretch>
            <a:fillRect/>
          </a:stretch>
        </p:blipFill>
        <p:spPr>
          <a:xfrm>
            <a:off x="77925" y="49650"/>
            <a:ext cx="5110576" cy="3079951"/>
          </a:xfrm>
          <a:prstGeom prst="rect">
            <a:avLst/>
          </a:prstGeom>
          <a:noFill/>
          <a:ln>
            <a:noFill/>
          </a:ln>
        </p:spPr>
      </p:pic>
      <p:pic>
        <p:nvPicPr>
          <p:cNvPr id="859" name="Google Shape;859;p43"/>
          <p:cNvPicPr preferRelativeResize="0"/>
          <p:nvPr/>
        </p:nvPicPr>
        <p:blipFill>
          <a:blip r:embed="rId4">
            <a:alphaModFix/>
          </a:blip>
          <a:stretch>
            <a:fillRect/>
          </a:stretch>
        </p:blipFill>
        <p:spPr>
          <a:xfrm>
            <a:off x="144151" y="3100700"/>
            <a:ext cx="1854717" cy="1709099"/>
          </a:xfrm>
          <a:prstGeom prst="rect">
            <a:avLst/>
          </a:prstGeom>
          <a:noFill/>
          <a:ln>
            <a:noFill/>
          </a:ln>
        </p:spPr>
      </p:pic>
      <p:pic>
        <p:nvPicPr>
          <p:cNvPr id="860" name="Google Shape;860;p43"/>
          <p:cNvPicPr preferRelativeResize="0"/>
          <p:nvPr/>
        </p:nvPicPr>
        <p:blipFill>
          <a:blip r:embed="rId5">
            <a:alphaModFix/>
          </a:blip>
          <a:stretch>
            <a:fillRect/>
          </a:stretch>
        </p:blipFill>
        <p:spPr>
          <a:xfrm>
            <a:off x="1998875" y="3085854"/>
            <a:ext cx="1854725" cy="1738784"/>
          </a:xfrm>
          <a:prstGeom prst="rect">
            <a:avLst/>
          </a:prstGeom>
          <a:noFill/>
          <a:ln>
            <a:noFill/>
          </a:ln>
        </p:spPr>
      </p:pic>
      <p:pic>
        <p:nvPicPr>
          <p:cNvPr id="861" name="Google Shape;861;p43"/>
          <p:cNvPicPr preferRelativeResize="0"/>
          <p:nvPr/>
        </p:nvPicPr>
        <p:blipFill>
          <a:blip r:embed="rId6">
            <a:alphaModFix/>
          </a:blip>
          <a:stretch>
            <a:fillRect/>
          </a:stretch>
        </p:blipFill>
        <p:spPr>
          <a:xfrm>
            <a:off x="3853600" y="3066250"/>
            <a:ext cx="1789701" cy="1778001"/>
          </a:xfrm>
          <a:prstGeom prst="rect">
            <a:avLst/>
          </a:prstGeom>
          <a:noFill/>
          <a:ln>
            <a:noFill/>
          </a:ln>
        </p:spPr>
      </p:pic>
      <p:sp>
        <p:nvSpPr>
          <p:cNvPr id="862" name="Google Shape;862;p43"/>
          <p:cNvSpPr txBox="1"/>
          <p:nvPr/>
        </p:nvSpPr>
        <p:spPr>
          <a:xfrm>
            <a:off x="2173075" y="4785575"/>
            <a:ext cx="424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Please note, this code is using Hungarian notation</a:t>
            </a:r>
            <a:endParaRPr sz="11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1108950" y="1578150"/>
            <a:ext cx="6926100" cy="11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WE DIVE IN…</a:t>
            </a:r>
            <a:endParaRPr/>
          </a:p>
          <a:p>
            <a:pPr indent="0" lvl="0" marL="0" rtl="0" algn="ctr">
              <a:spcBef>
                <a:spcPts val="0"/>
              </a:spcBef>
              <a:spcAft>
                <a:spcPts val="0"/>
              </a:spcAft>
              <a:buNone/>
            </a:pPr>
            <a:r>
              <a:rPr lang="en"/>
              <a:t>LET’S REVIEW UPDATES TO OUR </a:t>
            </a:r>
            <a:endParaRPr/>
          </a:p>
          <a:p>
            <a:pPr indent="0" lvl="0" marL="0" rtl="0" algn="ctr">
              <a:spcBef>
                <a:spcPts val="0"/>
              </a:spcBef>
              <a:spcAft>
                <a:spcPts val="0"/>
              </a:spcAft>
              <a:buNone/>
            </a:pPr>
            <a:r>
              <a:rPr lang="en"/>
              <a:t>PRICE CLASSIFICATION TOOL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4"/>
          <p:cNvSpPr txBox="1"/>
          <p:nvPr>
            <p:ph type="title"/>
          </p:nvPr>
        </p:nvSpPr>
        <p:spPr>
          <a:xfrm>
            <a:off x="5980175" y="1559900"/>
            <a:ext cx="2992500" cy="15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BASELINE </a:t>
            </a:r>
            <a:endParaRPr/>
          </a:p>
          <a:p>
            <a:pPr indent="0" lvl="0" marL="0" rtl="0" algn="ctr">
              <a:spcBef>
                <a:spcPts val="0"/>
              </a:spcBef>
              <a:spcAft>
                <a:spcPts val="0"/>
              </a:spcAft>
              <a:buNone/>
            </a:pPr>
            <a:r>
              <a:rPr lang="en"/>
              <a:t>AUC </a:t>
            </a:r>
            <a:endParaRPr/>
          </a:p>
          <a:p>
            <a:pPr indent="0" lvl="0" marL="0" rtl="0" algn="ctr">
              <a:spcBef>
                <a:spcPts val="0"/>
              </a:spcBef>
              <a:spcAft>
                <a:spcPts val="0"/>
              </a:spcAft>
              <a:buNone/>
            </a:pPr>
            <a:r>
              <a:rPr lang="en"/>
              <a:t>ANALYSIS</a:t>
            </a:r>
            <a:endParaRPr/>
          </a:p>
        </p:txBody>
      </p:sp>
      <p:sp>
        <p:nvSpPr>
          <p:cNvPr id="868" name="Google Shape;868;p44"/>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Calibri"/>
                <a:ea typeface="Calibri"/>
                <a:cs typeface="Calibri"/>
                <a:sym typeface="Calibri"/>
              </a:rPr>
              <a:t>Model</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rPr b="1" lang="en" sz="1100">
                <a:solidFill>
                  <a:srgbClr val="FFFFFF"/>
                </a:solidFill>
                <a:latin typeface="Calibri"/>
                <a:ea typeface="Calibri"/>
                <a:cs typeface="Calibri"/>
                <a:sym typeface="Calibri"/>
              </a:rPr>
              <a:t>Accuracy </a:t>
            </a:r>
            <a:endParaRPr b="1" sz="1100">
              <a:solidFill>
                <a:srgbClr val="FFFFFF"/>
              </a:solidFill>
              <a:latin typeface="Calibri"/>
              <a:ea typeface="Calibri"/>
              <a:cs typeface="Calibri"/>
              <a:sym typeface="Calibri"/>
            </a:endParaRPr>
          </a:p>
          <a:p>
            <a:pPr indent="0" lvl="0" marL="0" rtl="0" algn="l">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graphicFrame>
        <p:nvGraphicFramePr>
          <p:cNvPr id="869" name="Google Shape;869;p44"/>
          <p:cNvGraphicFramePr/>
          <p:nvPr/>
        </p:nvGraphicFramePr>
        <p:xfrm>
          <a:off x="409450" y="371275"/>
          <a:ext cx="3000000" cy="3000000"/>
        </p:xfrm>
        <a:graphic>
          <a:graphicData uri="http://schemas.openxmlformats.org/drawingml/2006/table">
            <a:tbl>
              <a:tblPr>
                <a:noFill/>
                <a:tableStyleId>{D7F323CC-0DCC-4B73-8787-57AD6F13A315}</a:tableStyleId>
              </a:tblPr>
              <a:tblGrid>
                <a:gridCol w="2410350"/>
                <a:gridCol w="2410350"/>
              </a:tblGrid>
              <a:tr h="322825">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CA4F78"/>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lt1"/>
                          </a:solidFill>
                        </a:rPr>
                        <a:t>Accuracy (AUC)</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38100">
                      <a:solidFill>
                        <a:srgbClr val="CA4F78"/>
                      </a:solidFill>
                      <a:prstDash val="solid"/>
                      <a:round/>
                      <a:headEnd len="sm" w="sm" type="none"/>
                      <a:tailEnd len="sm" w="sm" type="none"/>
                    </a:lnB>
                    <a:solidFill>
                      <a:schemeClr val="accent1"/>
                    </a:solidFill>
                  </a:tcPr>
                </a:tc>
              </a:tr>
              <a:tr h="316875">
                <a:tc>
                  <a:txBody>
                    <a:bodyPr/>
                    <a:lstStyle/>
                    <a:p>
                      <a:pPr indent="0" lvl="0" marL="0" rtl="0" algn="l">
                        <a:spcBef>
                          <a:spcPts val="0"/>
                        </a:spcBef>
                        <a:spcAft>
                          <a:spcPts val="0"/>
                        </a:spcAft>
                        <a:buNone/>
                      </a:pPr>
                      <a:r>
                        <a:rPr lang="en"/>
                        <a:t>Gradient Boosting (Train)</a:t>
                      </a:r>
                      <a:endParaRPr/>
                    </a:p>
                  </a:txBody>
                  <a:tcPr marT="91425" marB="91425" marR="91425" marL="91425">
                    <a:lnL cap="flat" cmpd="sng" w="38100">
                      <a:solidFill>
                        <a:srgbClr val="CA4F78"/>
                      </a:solidFill>
                      <a:prstDash val="solid"/>
                      <a:round/>
                      <a:headEnd len="sm" w="sm" type="none"/>
                      <a:tailEnd len="sm" w="sm" type="none"/>
                    </a:lnL>
                    <a:lnR cap="flat" cmpd="sng" w="38100">
                      <a:solidFill>
                        <a:srgbClr val="CA4F78"/>
                      </a:solidFill>
                      <a:prstDash val="solid"/>
                      <a:round/>
                      <a:headEnd len="sm" w="sm" type="none"/>
                      <a:tailEnd len="sm" w="sm" type="none"/>
                    </a:lnR>
                    <a:lnT cap="flat" cmpd="sng" w="38100">
                      <a:solidFill>
                        <a:srgbClr val="CA4F78"/>
                      </a:solidFill>
                      <a:prstDash val="solid"/>
                      <a:round/>
                      <a:headEnd len="sm" w="sm" type="none"/>
                      <a:tailEnd len="sm" w="sm" type="none"/>
                    </a:lnT>
                    <a:lnB cap="flat" cmpd="sng" w="38100">
                      <a:solidFill>
                        <a:srgbClr val="CA4F78"/>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0.754316396</a:t>
                      </a:r>
                      <a:endParaRPr/>
                    </a:p>
                  </a:txBody>
                  <a:tcPr marT="91425" marB="91425" marR="91425" marL="91425">
                    <a:lnL cap="flat" cmpd="sng" w="38100">
                      <a:solidFill>
                        <a:srgbClr val="CA4F78"/>
                      </a:solidFill>
                      <a:prstDash val="solid"/>
                      <a:round/>
                      <a:headEnd len="sm" w="sm" type="none"/>
                      <a:tailEnd len="sm" w="sm" type="none"/>
                    </a:lnL>
                    <a:lnR cap="flat" cmpd="sng" w="38100">
                      <a:solidFill>
                        <a:srgbClr val="CA4F78"/>
                      </a:solidFill>
                      <a:prstDash val="solid"/>
                      <a:round/>
                      <a:headEnd len="sm" w="sm" type="none"/>
                      <a:tailEnd len="sm" w="sm" type="none"/>
                    </a:lnR>
                    <a:lnT cap="flat" cmpd="sng" w="38100">
                      <a:solidFill>
                        <a:srgbClr val="CA4F78"/>
                      </a:solidFill>
                      <a:prstDash val="solid"/>
                      <a:round/>
                      <a:headEnd len="sm" w="sm" type="none"/>
                      <a:tailEnd len="sm" w="sm" type="none"/>
                    </a:lnT>
                    <a:lnB cap="flat" cmpd="sng" w="38100">
                      <a:solidFill>
                        <a:srgbClr val="CA4F78"/>
                      </a:solidFill>
                      <a:prstDash val="solid"/>
                      <a:round/>
                      <a:headEnd len="sm" w="sm" type="none"/>
                      <a:tailEnd len="sm" w="sm" type="none"/>
                    </a:lnB>
                    <a:solidFill>
                      <a:srgbClr val="F4CCCC"/>
                    </a:solidFill>
                  </a:tcPr>
                </a:tc>
              </a:tr>
              <a:tr h="316875">
                <a:tc>
                  <a:txBody>
                    <a:bodyPr/>
                    <a:lstStyle/>
                    <a:p>
                      <a:pPr indent="0" lvl="0" marL="0" rtl="0" algn="l">
                        <a:spcBef>
                          <a:spcPts val="0"/>
                        </a:spcBef>
                        <a:spcAft>
                          <a:spcPts val="0"/>
                        </a:spcAft>
                        <a:buNone/>
                      </a:pPr>
                      <a:r>
                        <a:rPr lang="en"/>
                        <a:t>Gradient Boosting (Valid)</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38100">
                      <a:solidFill>
                        <a:srgbClr val="CA4F78"/>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0.660857588</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38100">
                      <a:solidFill>
                        <a:srgbClr val="CA4F78"/>
                      </a:solidFill>
                      <a:prstDash val="solid"/>
                      <a:round/>
                      <a:headEnd len="sm" w="sm" type="none"/>
                      <a:tailEnd len="sm" w="sm" type="none"/>
                    </a:lnT>
                    <a:lnB cap="flat" cmpd="sng" w="9525">
                      <a:solidFill>
                        <a:schemeClr val="dk2"/>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t>Logistic Regression (Train)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0.745076422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solidFill>
                            <a:schemeClr val="dk1"/>
                          </a:solidFill>
                        </a:rPr>
                        <a:t>Logistic Regression (Valid)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0.73440432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t>Random Forest (Train)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solidFill>
                            <a:schemeClr val="dk1"/>
                          </a:solidFill>
                        </a:rPr>
                        <a:t>Random Forest (Valid)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0.726584022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t>Naive Bayes (Train)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0.697343023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solidFill>
                            <a:schemeClr val="dk1"/>
                          </a:solidFill>
                        </a:rPr>
                        <a:t>Naive Bayes (Valid)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0.698421967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t>Decision Tree (Train)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0.626282394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875">
                <a:tc>
                  <a:txBody>
                    <a:bodyPr/>
                    <a:lstStyle/>
                    <a:p>
                      <a:pPr indent="0" lvl="0" marL="0" rtl="0" algn="l">
                        <a:spcBef>
                          <a:spcPts val="0"/>
                        </a:spcBef>
                        <a:spcAft>
                          <a:spcPts val="0"/>
                        </a:spcAft>
                        <a:buNone/>
                      </a:pPr>
                      <a:r>
                        <a:rPr lang="en">
                          <a:solidFill>
                            <a:schemeClr val="dk1"/>
                          </a:solidFill>
                        </a:rPr>
                        <a:t>Decision Tree (Valid)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0.589027628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70" name="Google Shape;870;p44"/>
          <p:cNvSpPr txBox="1"/>
          <p:nvPr/>
        </p:nvSpPr>
        <p:spPr>
          <a:xfrm>
            <a:off x="3578975" y="2350325"/>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61249"/>
                </a:solidFill>
                <a:latin typeface="Open Sans"/>
                <a:ea typeface="Open Sans"/>
                <a:cs typeface="Open Sans"/>
                <a:sym typeface="Open Sans"/>
              </a:rPr>
              <a:t>(overfitting)</a:t>
            </a:r>
            <a:endParaRPr>
              <a:solidFill>
                <a:srgbClr val="B6124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5"/>
          <p:cNvSpPr txBox="1"/>
          <p:nvPr>
            <p:ph type="title"/>
          </p:nvPr>
        </p:nvSpPr>
        <p:spPr>
          <a:xfrm>
            <a:off x="896525" y="285550"/>
            <a:ext cx="3853800" cy="2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4 Main Performance Metrics</a:t>
            </a:r>
            <a:endParaRPr sz="2400">
              <a:solidFill>
                <a:schemeClr val="accent1"/>
              </a:solidFill>
              <a:latin typeface="Calibri"/>
              <a:ea typeface="Calibri"/>
              <a:cs typeface="Calibri"/>
              <a:sym typeface="Calibri"/>
            </a:endParaRPr>
          </a:p>
          <a:p>
            <a:pPr indent="-336550" lvl="0" marL="457200" rtl="0" algn="l">
              <a:spcBef>
                <a:spcPts val="0"/>
              </a:spcBef>
              <a:spcAft>
                <a:spcPts val="0"/>
              </a:spcAft>
              <a:buClr>
                <a:srgbClr val="595959"/>
              </a:buClr>
              <a:buSzPts val="1700"/>
              <a:buFont typeface="Calibri"/>
              <a:buChar char="●"/>
            </a:pPr>
            <a:r>
              <a:rPr lang="en" sz="1700">
                <a:solidFill>
                  <a:srgbClr val="595959"/>
                </a:solidFill>
                <a:latin typeface="Calibri"/>
                <a:ea typeface="Calibri"/>
                <a:cs typeface="Calibri"/>
                <a:sym typeface="Calibri"/>
              </a:rPr>
              <a:t>Accura</a:t>
            </a:r>
            <a:r>
              <a:rPr lang="en" sz="1700">
                <a:solidFill>
                  <a:srgbClr val="595959"/>
                </a:solidFill>
                <a:latin typeface="Calibri"/>
                <a:ea typeface="Calibri"/>
                <a:cs typeface="Calibri"/>
                <a:sym typeface="Calibri"/>
              </a:rPr>
              <a:t>cy</a:t>
            </a:r>
            <a:endParaRPr sz="1700">
              <a:solidFill>
                <a:srgbClr val="595959"/>
              </a:solidFill>
              <a:latin typeface="Calibri"/>
              <a:ea typeface="Calibri"/>
              <a:cs typeface="Calibri"/>
              <a:sym typeface="Calibri"/>
            </a:endParaRPr>
          </a:p>
          <a:p>
            <a:pPr indent="-336550" lvl="0" marL="457200" rtl="0" algn="l">
              <a:spcBef>
                <a:spcPts val="0"/>
              </a:spcBef>
              <a:spcAft>
                <a:spcPts val="0"/>
              </a:spcAft>
              <a:buClr>
                <a:srgbClr val="595959"/>
              </a:buClr>
              <a:buSzPts val="1700"/>
              <a:buFont typeface="Calibri"/>
              <a:buChar char="●"/>
            </a:pPr>
            <a:r>
              <a:rPr lang="en" sz="1700">
                <a:solidFill>
                  <a:srgbClr val="595959"/>
                </a:solidFill>
                <a:latin typeface="Calibri"/>
                <a:ea typeface="Calibri"/>
                <a:cs typeface="Calibri"/>
                <a:sym typeface="Calibri"/>
              </a:rPr>
              <a:t>Precision </a:t>
            </a:r>
            <a:endParaRPr sz="1700">
              <a:solidFill>
                <a:srgbClr val="595959"/>
              </a:solidFill>
              <a:latin typeface="Calibri"/>
              <a:ea typeface="Calibri"/>
              <a:cs typeface="Calibri"/>
              <a:sym typeface="Calibri"/>
            </a:endParaRPr>
          </a:p>
          <a:p>
            <a:pPr indent="-336550" lvl="0" marL="457200" rtl="0" algn="l">
              <a:spcBef>
                <a:spcPts val="0"/>
              </a:spcBef>
              <a:spcAft>
                <a:spcPts val="0"/>
              </a:spcAft>
              <a:buClr>
                <a:srgbClr val="595959"/>
              </a:buClr>
              <a:buSzPts val="1700"/>
              <a:buFont typeface="Calibri"/>
              <a:buChar char="●"/>
            </a:pPr>
            <a:r>
              <a:rPr lang="en" sz="1700">
                <a:solidFill>
                  <a:srgbClr val="595959"/>
                </a:solidFill>
                <a:latin typeface="Calibri"/>
                <a:ea typeface="Calibri"/>
                <a:cs typeface="Calibri"/>
                <a:sym typeface="Calibri"/>
              </a:rPr>
              <a:t>Recall </a:t>
            </a:r>
            <a:endParaRPr sz="1700">
              <a:solidFill>
                <a:srgbClr val="595959"/>
              </a:solidFill>
              <a:latin typeface="Calibri"/>
              <a:ea typeface="Calibri"/>
              <a:cs typeface="Calibri"/>
              <a:sym typeface="Calibri"/>
            </a:endParaRPr>
          </a:p>
          <a:p>
            <a:pPr indent="-336550" lvl="0" marL="457200" rtl="0" algn="l">
              <a:spcBef>
                <a:spcPts val="0"/>
              </a:spcBef>
              <a:spcAft>
                <a:spcPts val="0"/>
              </a:spcAft>
              <a:buClr>
                <a:srgbClr val="595959"/>
              </a:buClr>
              <a:buSzPts val="1700"/>
              <a:buFont typeface="Calibri"/>
              <a:buChar char="●"/>
            </a:pPr>
            <a:r>
              <a:rPr lang="en" sz="1700">
                <a:solidFill>
                  <a:srgbClr val="595959"/>
                </a:solidFill>
                <a:latin typeface="Calibri"/>
                <a:ea typeface="Calibri"/>
                <a:cs typeface="Calibri"/>
                <a:sym typeface="Calibri"/>
              </a:rPr>
              <a:t>F1-Score</a:t>
            </a:r>
            <a:endParaRPr sz="1700">
              <a:solidFill>
                <a:srgbClr val="595959"/>
              </a:solidFill>
              <a:latin typeface="Calibri"/>
              <a:ea typeface="Calibri"/>
              <a:cs typeface="Calibri"/>
              <a:sym typeface="Calibri"/>
            </a:endParaRPr>
          </a:p>
        </p:txBody>
      </p:sp>
      <p:sp>
        <p:nvSpPr>
          <p:cNvPr id="876" name="Google Shape;876;p45"/>
          <p:cNvSpPr txBox="1"/>
          <p:nvPr>
            <p:ph idx="3" type="subTitle"/>
          </p:nvPr>
        </p:nvSpPr>
        <p:spPr>
          <a:xfrm>
            <a:off x="6653950" y="1710675"/>
            <a:ext cx="2217900" cy="36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700"/>
              <a:t>MODEL METRICS</a:t>
            </a:r>
            <a:endParaRPr b="1" sz="3700"/>
          </a:p>
        </p:txBody>
      </p:sp>
      <p:pic>
        <p:nvPicPr>
          <p:cNvPr id="877" name="Google Shape;877;p45"/>
          <p:cNvPicPr preferRelativeResize="0"/>
          <p:nvPr/>
        </p:nvPicPr>
        <p:blipFill>
          <a:blip r:embed="rId3">
            <a:alphaModFix/>
          </a:blip>
          <a:stretch>
            <a:fillRect/>
          </a:stretch>
        </p:blipFill>
        <p:spPr>
          <a:xfrm>
            <a:off x="493450" y="2509324"/>
            <a:ext cx="5207350" cy="2092102"/>
          </a:xfrm>
          <a:prstGeom prst="rect">
            <a:avLst/>
          </a:prstGeom>
          <a:noFill/>
          <a:ln>
            <a:noFill/>
          </a:ln>
        </p:spPr>
      </p:pic>
      <p:cxnSp>
        <p:nvCxnSpPr>
          <p:cNvPr id="878" name="Google Shape;878;p45"/>
          <p:cNvCxnSpPr/>
          <p:nvPr/>
        </p:nvCxnSpPr>
        <p:spPr>
          <a:xfrm>
            <a:off x="227175" y="3248700"/>
            <a:ext cx="90900" cy="738300"/>
          </a:xfrm>
          <a:prstGeom prst="straightConnector1">
            <a:avLst/>
          </a:prstGeom>
          <a:noFill/>
          <a:ln cap="flat" cmpd="sng" w="9525">
            <a:solidFill>
              <a:schemeClr val="dk2"/>
            </a:solidFill>
            <a:prstDash val="solid"/>
            <a:round/>
            <a:headEnd len="med" w="med" type="none"/>
            <a:tailEnd len="med" w="med" type="triangle"/>
          </a:ln>
        </p:spPr>
      </p:cxnSp>
      <p:sp>
        <p:nvSpPr>
          <p:cNvPr id="879" name="Google Shape;879;p45"/>
          <p:cNvSpPr/>
          <p:nvPr/>
        </p:nvSpPr>
        <p:spPr>
          <a:xfrm>
            <a:off x="493450" y="4090100"/>
            <a:ext cx="5207400" cy="511200"/>
          </a:xfrm>
          <a:prstGeom prst="rect">
            <a:avLst/>
          </a:prstGeom>
          <a:noFill/>
          <a:ln cap="flat" cmpd="sng" w="28575">
            <a:solidFill>
              <a:srgbClr val="FFFF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6"/>
          <p:cNvSpPr txBox="1"/>
          <p:nvPr>
            <p:ph type="title"/>
          </p:nvPr>
        </p:nvSpPr>
        <p:spPr>
          <a:xfrm>
            <a:off x="128300" y="3957700"/>
            <a:ext cx="5960100" cy="10629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Best performing model overall: </a:t>
            </a:r>
            <a:r>
              <a:rPr lang="en" sz="2700">
                <a:solidFill>
                  <a:srgbClr val="E07F9D"/>
                </a:solidFill>
              </a:rPr>
              <a:t>Gradient Boosting</a:t>
            </a:r>
            <a:endParaRPr sz="3800">
              <a:solidFill>
                <a:srgbClr val="E07F9D"/>
              </a:solidFill>
            </a:endParaRPr>
          </a:p>
        </p:txBody>
      </p:sp>
      <p:pic>
        <p:nvPicPr>
          <p:cNvPr id="885" name="Google Shape;885;p46"/>
          <p:cNvPicPr preferRelativeResize="0"/>
          <p:nvPr/>
        </p:nvPicPr>
        <p:blipFill>
          <a:blip r:embed="rId3">
            <a:alphaModFix/>
          </a:blip>
          <a:stretch>
            <a:fillRect/>
          </a:stretch>
        </p:blipFill>
        <p:spPr>
          <a:xfrm>
            <a:off x="243125" y="277400"/>
            <a:ext cx="4593425" cy="3472950"/>
          </a:xfrm>
          <a:prstGeom prst="rect">
            <a:avLst/>
          </a:prstGeom>
          <a:noFill/>
          <a:ln>
            <a:noFill/>
          </a:ln>
        </p:spPr>
      </p:pic>
      <p:sp>
        <p:nvSpPr>
          <p:cNvPr id="886" name="Google Shape;886;p46"/>
          <p:cNvSpPr txBox="1"/>
          <p:nvPr>
            <p:ph type="title"/>
          </p:nvPr>
        </p:nvSpPr>
        <p:spPr>
          <a:xfrm>
            <a:off x="6485825" y="1431275"/>
            <a:ext cx="2568600" cy="16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ADDRESSING FALSE POSITIVES</a:t>
            </a:r>
            <a:endParaRPr sz="4500"/>
          </a:p>
        </p:txBody>
      </p:sp>
      <p:cxnSp>
        <p:nvCxnSpPr>
          <p:cNvPr id="887" name="Google Shape;887;p46"/>
          <p:cNvCxnSpPr/>
          <p:nvPr/>
        </p:nvCxnSpPr>
        <p:spPr>
          <a:xfrm>
            <a:off x="874650" y="1340375"/>
            <a:ext cx="352200" cy="90900"/>
          </a:xfrm>
          <a:prstGeom prst="straightConnector1">
            <a:avLst/>
          </a:prstGeom>
          <a:noFill/>
          <a:ln cap="flat" cmpd="sng" w="9525">
            <a:solidFill>
              <a:srgbClr val="CC0000"/>
            </a:solidFill>
            <a:prstDash val="solid"/>
            <a:round/>
            <a:headEnd len="med" w="med" type="none"/>
            <a:tailEnd len="med" w="med" type="triangle"/>
          </a:ln>
        </p:spPr>
      </p:cxnSp>
      <p:sp>
        <p:nvSpPr>
          <p:cNvPr id="888" name="Google Shape;888;p46"/>
          <p:cNvSpPr txBox="1"/>
          <p:nvPr/>
        </p:nvSpPr>
        <p:spPr>
          <a:xfrm>
            <a:off x="693800" y="1108175"/>
            <a:ext cx="128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CC0000"/>
                </a:solidFill>
                <a:latin typeface="Open Sans"/>
                <a:ea typeface="Open Sans"/>
                <a:cs typeface="Open Sans"/>
                <a:sym typeface="Open Sans"/>
              </a:rPr>
              <a:t>(overfitting)</a:t>
            </a:r>
            <a:endParaRPr sz="700">
              <a:solidFill>
                <a:srgbClr val="CC0000"/>
              </a:solidFill>
              <a:latin typeface="Open Sans"/>
              <a:ea typeface="Open Sans"/>
              <a:cs typeface="Open Sans"/>
              <a:sym typeface="Open Sans"/>
            </a:endParaRPr>
          </a:p>
        </p:txBody>
      </p:sp>
      <p:cxnSp>
        <p:nvCxnSpPr>
          <p:cNvPr id="889" name="Google Shape;889;p46"/>
          <p:cNvCxnSpPr/>
          <p:nvPr/>
        </p:nvCxnSpPr>
        <p:spPr>
          <a:xfrm>
            <a:off x="999600" y="954150"/>
            <a:ext cx="602100" cy="352200"/>
          </a:xfrm>
          <a:prstGeom prst="straightConnector1">
            <a:avLst/>
          </a:prstGeom>
          <a:noFill/>
          <a:ln cap="flat" cmpd="sng" w="9525">
            <a:solidFill>
              <a:srgbClr val="9900FF"/>
            </a:solidFill>
            <a:prstDash val="solid"/>
            <a:round/>
            <a:headEnd len="med" w="med" type="none"/>
            <a:tailEnd len="med" w="med" type="triangle"/>
          </a:ln>
        </p:spPr>
      </p:cxnSp>
      <p:sp>
        <p:nvSpPr>
          <p:cNvPr id="890" name="Google Shape;890;p46"/>
          <p:cNvSpPr txBox="1"/>
          <p:nvPr/>
        </p:nvSpPr>
        <p:spPr>
          <a:xfrm>
            <a:off x="752550" y="551600"/>
            <a:ext cx="109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9900FF"/>
                </a:solidFill>
                <a:latin typeface="Open Sans"/>
                <a:ea typeface="Open Sans"/>
                <a:cs typeface="Open Sans"/>
                <a:sym typeface="Open Sans"/>
              </a:rPr>
              <a:t>Gradient Boosting</a:t>
            </a:r>
            <a:endParaRPr b="1" sz="900">
              <a:solidFill>
                <a:srgbClr val="9900F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7"/>
          <p:cNvSpPr txBox="1"/>
          <p:nvPr>
            <p:ph type="title"/>
          </p:nvPr>
        </p:nvSpPr>
        <p:spPr>
          <a:xfrm>
            <a:off x="6026550" y="1535600"/>
            <a:ext cx="2992500" cy="15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WHICH FEATURES MATTER?</a:t>
            </a:r>
            <a:endParaRPr sz="3000"/>
          </a:p>
          <a:p>
            <a:pPr indent="0" lvl="0" marL="0" rtl="0" algn="ctr">
              <a:spcBef>
                <a:spcPts val="0"/>
              </a:spcBef>
              <a:spcAft>
                <a:spcPts val="0"/>
              </a:spcAft>
              <a:buNone/>
            </a:pPr>
            <a:r>
              <a:rPr lang="en" sz="3000">
                <a:solidFill>
                  <a:srgbClr val="E07F9D"/>
                </a:solidFill>
              </a:rPr>
              <a:t>Consensus among the models</a:t>
            </a:r>
            <a:endParaRPr sz="3000">
              <a:solidFill>
                <a:srgbClr val="E07F9D"/>
              </a:solidFill>
            </a:endParaRPr>
          </a:p>
        </p:txBody>
      </p:sp>
      <p:pic>
        <p:nvPicPr>
          <p:cNvPr id="896" name="Google Shape;896;p47"/>
          <p:cNvPicPr preferRelativeResize="0"/>
          <p:nvPr/>
        </p:nvPicPr>
        <p:blipFill rotWithShape="1">
          <a:blip r:embed="rId3">
            <a:alphaModFix/>
          </a:blip>
          <a:srcRect b="0" l="0" r="0" t="2419"/>
          <a:stretch/>
        </p:blipFill>
        <p:spPr>
          <a:xfrm>
            <a:off x="406075" y="2259825"/>
            <a:ext cx="4643425" cy="2510800"/>
          </a:xfrm>
          <a:prstGeom prst="rect">
            <a:avLst/>
          </a:prstGeom>
          <a:noFill/>
          <a:ln>
            <a:noFill/>
          </a:ln>
        </p:spPr>
      </p:pic>
      <p:pic>
        <p:nvPicPr>
          <p:cNvPr id="897" name="Google Shape;897;p47"/>
          <p:cNvPicPr preferRelativeResize="0"/>
          <p:nvPr/>
        </p:nvPicPr>
        <p:blipFill rotWithShape="1">
          <a:blip r:embed="rId4">
            <a:alphaModFix/>
          </a:blip>
          <a:srcRect b="0" l="0" r="0" t="0"/>
          <a:stretch/>
        </p:blipFill>
        <p:spPr>
          <a:xfrm>
            <a:off x="475388" y="-316775"/>
            <a:ext cx="3895199" cy="2903851"/>
          </a:xfrm>
          <a:prstGeom prst="rect">
            <a:avLst/>
          </a:prstGeom>
          <a:noFill/>
          <a:ln>
            <a:noFill/>
          </a:ln>
        </p:spPr>
      </p:pic>
      <p:sp>
        <p:nvSpPr>
          <p:cNvPr id="898" name="Google Shape;898;p47"/>
          <p:cNvSpPr txBox="1"/>
          <p:nvPr/>
        </p:nvSpPr>
        <p:spPr>
          <a:xfrm>
            <a:off x="2346575" y="4846825"/>
            <a:ext cx="424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Please note, this code is using Hungarian notation</a:t>
            </a:r>
            <a:endParaRPr sz="1100">
              <a:latin typeface="Open Sans"/>
              <a:ea typeface="Open Sans"/>
              <a:cs typeface="Open Sans"/>
              <a:sym typeface="Open Sans"/>
            </a:endParaRPr>
          </a:p>
        </p:txBody>
      </p:sp>
      <p:sp>
        <p:nvSpPr>
          <p:cNvPr id="899" name="Google Shape;899;p47"/>
          <p:cNvSpPr txBox="1"/>
          <p:nvPr/>
        </p:nvSpPr>
        <p:spPr>
          <a:xfrm rot="-5400000">
            <a:off x="-275550" y="3204525"/>
            <a:ext cx="8898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swald"/>
                <a:ea typeface="Oswald"/>
                <a:cs typeface="Oswald"/>
                <a:sym typeface="Oswald"/>
              </a:rPr>
              <a:t>Importance</a:t>
            </a:r>
            <a:endParaRPr sz="1000">
              <a:latin typeface="Oswald"/>
              <a:ea typeface="Oswald"/>
              <a:cs typeface="Oswald"/>
              <a:sym typeface="Oswald"/>
            </a:endParaRPr>
          </a:p>
        </p:txBody>
      </p:sp>
      <p:sp>
        <p:nvSpPr>
          <p:cNvPr id="900" name="Google Shape;900;p47"/>
          <p:cNvSpPr txBox="1"/>
          <p:nvPr/>
        </p:nvSpPr>
        <p:spPr>
          <a:xfrm rot="-4555065">
            <a:off x="1348530" y="3653170"/>
            <a:ext cx="543741"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density</a:t>
            </a:r>
            <a:endParaRPr sz="1000">
              <a:latin typeface="Oswald"/>
              <a:ea typeface="Oswald"/>
              <a:cs typeface="Oswald"/>
              <a:sym typeface="Oswald"/>
            </a:endParaRPr>
          </a:p>
        </p:txBody>
      </p:sp>
      <p:sp>
        <p:nvSpPr>
          <p:cNvPr id="901" name="Google Shape;901;p47"/>
          <p:cNvSpPr txBox="1"/>
          <p:nvPr/>
        </p:nvSpPr>
        <p:spPr>
          <a:xfrm rot="-4555019">
            <a:off x="1642054" y="3484576"/>
            <a:ext cx="891391"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Oswald"/>
                <a:ea typeface="Oswald"/>
                <a:cs typeface="Oswald"/>
                <a:sym typeface="Oswald"/>
              </a:rPr>
              <a:t>sulphates</a:t>
            </a:r>
            <a:endParaRPr sz="1000">
              <a:latin typeface="Oswald"/>
              <a:ea typeface="Oswald"/>
              <a:cs typeface="Oswald"/>
              <a:sym typeface="Oswald"/>
            </a:endParaRPr>
          </a:p>
        </p:txBody>
      </p:sp>
      <p:sp>
        <p:nvSpPr>
          <p:cNvPr id="902" name="Google Shape;902;p47"/>
          <p:cNvSpPr txBox="1"/>
          <p:nvPr/>
        </p:nvSpPr>
        <p:spPr>
          <a:xfrm rot="-4555325">
            <a:off x="4070755" y="3686026"/>
            <a:ext cx="800441"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fixed acidity</a:t>
            </a:r>
            <a:endParaRPr sz="1000">
              <a:latin typeface="Oswald"/>
              <a:ea typeface="Oswald"/>
              <a:cs typeface="Oswald"/>
              <a:sym typeface="Oswald"/>
            </a:endParaRPr>
          </a:p>
        </p:txBody>
      </p:sp>
      <p:sp>
        <p:nvSpPr>
          <p:cNvPr id="903" name="Google Shape;903;p47"/>
          <p:cNvSpPr txBox="1"/>
          <p:nvPr/>
        </p:nvSpPr>
        <p:spPr>
          <a:xfrm rot="-4555436">
            <a:off x="3599500" y="3663075"/>
            <a:ext cx="837548"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citric acid</a:t>
            </a:r>
            <a:endParaRPr sz="1000">
              <a:latin typeface="Oswald"/>
              <a:ea typeface="Oswald"/>
              <a:cs typeface="Oswald"/>
              <a:sym typeface="Oswald"/>
            </a:endParaRPr>
          </a:p>
        </p:txBody>
      </p:sp>
      <p:sp>
        <p:nvSpPr>
          <p:cNvPr id="904" name="Google Shape;904;p47"/>
          <p:cNvSpPr txBox="1"/>
          <p:nvPr/>
        </p:nvSpPr>
        <p:spPr>
          <a:xfrm rot="-4553514">
            <a:off x="4371274" y="3827845"/>
            <a:ext cx="812301" cy="338628"/>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swald"/>
                <a:ea typeface="Oswald"/>
                <a:cs typeface="Oswald"/>
                <a:sym typeface="Oswald"/>
              </a:rPr>
              <a:t>type white</a:t>
            </a:r>
            <a:endParaRPr sz="1000">
              <a:latin typeface="Oswald"/>
              <a:ea typeface="Oswald"/>
              <a:cs typeface="Oswald"/>
              <a:sym typeface="Oswald"/>
            </a:endParaRPr>
          </a:p>
        </p:txBody>
      </p:sp>
      <p:sp>
        <p:nvSpPr>
          <p:cNvPr id="905" name="Google Shape;905;p47"/>
          <p:cNvSpPr txBox="1"/>
          <p:nvPr/>
        </p:nvSpPr>
        <p:spPr>
          <a:xfrm rot="-4555479">
            <a:off x="2452947" y="3631123"/>
            <a:ext cx="746307"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chlorides</a:t>
            </a:r>
            <a:endParaRPr sz="1000">
              <a:latin typeface="Oswald"/>
              <a:ea typeface="Oswald"/>
              <a:cs typeface="Oswald"/>
              <a:sym typeface="Oswald"/>
            </a:endParaRPr>
          </a:p>
        </p:txBody>
      </p:sp>
      <p:sp>
        <p:nvSpPr>
          <p:cNvPr id="906" name="Google Shape;906;p47"/>
          <p:cNvSpPr txBox="1"/>
          <p:nvPr/>
        </p:nvSpPr>
        <p:spPr>
          <a:xfrm rot="-4555179">
            <a:off x="1999134" y="3488927"/>
            <a:ext cx="1039532"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residual sugar</a:t>
            </a:r>
            <a:endParaRPr sz="1000">
              <a:latin typeface="Oswald"/>
              <a:ea typeface="Oswald"/>
              <a:cs typeface="Oswald"/>
              <a:sym typeface="Oswald"/>
            </a:endParaRPr>
          </a:p>
        </p:txBody>
      </p:sp>
      <p:sp>
        <p:nvSpPr>
          <p:cNvPr id="907" name="Google Shape;907;p47"/>
          <p:cNvSpPr txBox="1"/>
          <p:nvPr/>
        </p:nvSpPr>
        <p:spPr>
          <a:xfrm rot="-4555065">
            <a:off x="719680" y="2454670"/>
            <a:ext cx="543741" cy="33870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swald"/>
                <a:ea typeface="Oswald"/>
                <a:cs typeface="Oswald"/>
                <a:sym typeface="Oswald"/>
              </a:rPr>
              <a:t>a</a:t>
            </a:r>
            <a:r>
              <a:rPr lang="en" sz="1000">
                <a:latin typeface="Oswald"/>
                <a:ea typeface="Oswald"/>
                <a:cs typeface="Oswald"/>
                <a:sym typeface="Oswald"/>
              </a:rPr>
              <a:t>lcohol</a:t>
            </a:r>
            <a:endParaRPr sz="1000">
              <a:latin typeface="Oswald"/>
              <a:ea typeface="Oswald"/>
              <a:cs typeface="Oswald"/>
              <a:sym typeface="Oswald"/>
            </a:endParaRPr>
          </a:p>
        </p:txBody>
      </p:sp>
      <p:sp>
        <p:nvSpPr>
          <p:cNvPr id="908" name="Google Shape;908;p47"/>
          <p:cNvSpPr txBox="1"/>
          <p:nvPr/>
        </p:nvSpPr>
        <p:spPr>
          <a:xfrm rot="-4555065">
            <a:off x="3348455" y="3734320"/>
            <a:ext cx="543741" cy="338701"/>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swald"/>
                <a:ea typeface="Oswald"/>
                <a:cs typeface="Oswald"/>
                <a:sym typeface="Oswald"/>
              </a:rPr>
              <a:t>pH</a:t>
            </a:r>
            <a:endParaRPr sz="1000">
              <a:latin typeface="Oswald"/>
              <a:ea typeface="Oswald"/>
              <a:cs typeface="Oswald"/>
              <a:sym typeface="Oswald"/>
            </a:endParaRPr>
          </a:p>
        </p:txBody>
      </p:sp>
      <p:sp>
        <p:nvSpPr>
          <p:cNvPr id="909" name="Google Shape;909;p47"/>
          <p:cNvSpPr txBox="1"/>
          <p:nvPr/>
        </p:nvSpPr>
        <p:spPr>
          <a:xfrm>
            <a:off x="679750" y="4502075"/>
            <a:ext cx="424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910" name="Google Shape;910;p47"/>
          <p:cNvSpPr txBox="1"/>
          <p:nvPr/>
        </p:nvSpPr>
        <p:spPr>
          <a:xfrm rot="-4554964">
            <a:off x="818697" y="3208158"/>
            <a:ext cx="961606" cy="502631"/>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swald"/>
                <a:ea typeface="Oswald"/>
                <a:cs typeface="Oswald"/>
                <a:sym typeface="Oswald"/>
              </a:rPr>
              <a:t>volatile acidity</a:t>
            </a: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800">
              <a:solidFill>
                <a:schemeClr val="dk2"/>
              </a:solidFill>
              <a:latin typeface="Open Sans"/>
              <a:ea typeface="Open Sans"/>
              <a:cs typeface="Open Sans"/>
              <a:sym typeface="Open Sans"/>
            </a:endParaRPr>
          </a:p>
        </p:txBody>
      </p:sp>
      <p:sp>
        <p:nvSpPr>
          <p:cNvPr id="911" name="Google Shape;911;p47"/>
          <p:cNvSpPr txBox="1"/>
          <p:nvPr/>
        </p:nvSpPr>
        <p:spPr>
          <a:xfrm rot="-4555292">
            <a:off x="2631162" y="3322830"/>
            <a:ext cx="1382526" cy="338484"/>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Oswald"/>
                <a:ea typeface="Oswald"/>
                <a:cs typeface="Oswald"/>
                <a:sym typeface="Oswald"/>
              </a:rPr>
              <a:t>total sulfur dioxide</a:t>
            </a:r>
            <a:endParaRPr sz="1000">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8"/>
          <p:cNvSpPr txBox="1"/>
          <p:nvPr>
            <p:ph idx="9" type="subTitle"/>
          </p:nvPr>
        </p:nvSpPr>
        <p:spPr>
          <a:xfrm>
            <a:off x="865100" y="301250"/>
            <a:ext cx="7278900" cy="3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Oswald Medium"/>
                <a:ea typeface="Oswald Medium"/>
                <a:cs typeface="Oswald Medium"/>
                <a:sym typeface="Oswald Medium"/>
              </a:rPr>
              <a:t>LIME </a:t>
            </a:r>
            <a:r>
              <a:rPr lang="en" sz="2500">
                <a:latin typeface="Oswald Medium"/>
                <a:ea typeface="Oswald Medium"/>
                <a:cs typeface="Oswald Medium"/>
                <a:sym typeface="Oswald Medium"/>
              </a:rPr>
              <a:t>Representation</a:t>
            </a:r>
            <a:r>
              <a:rPr lang="en" sz="2500">
                <a:latin typeface="Oswald Medium"/>
                <a:ea typeface="Oswald Medium"/>
                <a:cs typeface="Oswald Medium"/>
                <a:sym typeface="Oswald Medium"/>
              </a:rPr>
              <a:t> </a:t>
            </a:r>
            <a:r>
              <a:rPr lang="en" sz="2500">
                <a:solidFill>
                  <a:srgbClr val="9E9E9E"/>
                </a:solidFill>
                <a:latin typeface="Oswald Medium"/>
                <a:ea typeface="Oswald Medium"/>
                <a:cs typeface="Oswald Medium"/>
                <a:sym typeface="Oswald Medium"/>
              </a:rPr>
              <a:t>Gradient Boosted</a:t>
            </a:r>
            <a:r>
              <a:rPr lang="en" sz="2500">
                <a:solidFill>
                  <a:srgbClr val="9E9E9E"/>
                </a:solidFill>
                <a:latin typeface="Oswald Medium"/>
                <a:ea typeface="Oswald Medium"/>
                <a:cs typeface="Oswald Medium"/>
                <a:sym typeface="Oswald Medium"/>
              </a:rPr>
              <a:t> Tree</a:t>
            </a:r>
            <a:endParaRPr sz="2500">
              <a:solidFill>
                <a:srgbClr val="9E9E9E"/>
              </a:solidFill>
              <a:latin typeface="Oswald Medium"/>
              <a:ea typeface="Oswald Medium"/>
              <a:cs typeface="Oswald Medium"/>
              <a:sym typeface="Oswald Medium"/>
            </a:endParaRPr>
          </a:p>
          <a:p>
            <a:pPr indent="0" lvl="0" marL="0" rtl="0" algn="l">
              <a:spcBef>
                <a:spcPts val="1600"/>
              </a:spcBef>
              <a:spcAft>
                <a:spcPts val="1600"/>
              </a:spcAft>
              <a:buNone/>
            </a:pPr>
            <a:r>
              <a:t/>
            </a:r>
            <a:endParaRPr sz="2000">
              <a:latin typeface="Oswald Medium"/>
              <a:ea typeface="Oswald Medium"/>
              <a:cs typeface="Oswald Medium"/>
              <a:sym typeface="Oswald Medium"/>
            </a:endParaRPr>
          </a:p>
        </p:txBody>
      </p:sp>
      <p:pic>
        <p:nvPicPr>
          <p:cNvPr id="917" name="Google Shape;917;p48"/>
          <p:cNvPicPr preferRelativeResize="0"/>
          <p:nvPr/>
        </p:nvPicPr>
        <p:blipFill>
          <a:blip r:embed="rId3">
            <a:alphaModFix/>
          </a:blip>
          <a:stretch>
            <a:fillRect/>
          </a:stretch>
        </p:blipFill>
        <p:spPr>
          <a:xfrm>
            <a:off x="493050" y="1174900"/>
            <a:ext cx="3103025" cy="3103025"/>
          </a:xfrm>
          <a:prstGeom prst="rect">
            <a:avLst/>
          </a:prstGeom>
          <a:noFill/>
          <a:ln>
            <a:noFill/>
          </a:ln>
        </p:spPr>
      </p:pic>
      <p:pic>
        <p:nvPicPr>
          <p:cNvPr id="918" name="Google Shape;918;p48"/>
          <p:cNvPicPr preferRelativeResize="0"/>
          <p:nvPr/>
        </p:nvPicPr>
        <p:blipFill rotWithShape="1">
          <a:blip r:embed="rId4">
            <a:alphaModFix/>
          </a:blip>
          <a:srcRect b="5177" l="0" r="4104" t="0"/>
          <a:stretch/>
        </p:blipFill>
        <p:spPr>
          <a:xfrm>
            <a:off x="4236400" y="1115475"/>
            <a:ext cx="2476275" cy="2912550"/>
          </a:xfrm>
          <a:prstGeom prst="rect">
            <a:avLst/>
          </a:prstGeom>
          <a:noFill/>
          <a:ln>
            <a:noFill/>
          </a:ln>
        </p:spPr>
      </p:pic>
      <p:sp>
        <p:nvSpPr>
          <p:cNvPr id="919" name="Google Shape;919;p48"/>
          <p:cNvSpPr txBox="1"/>
          <p:nvPr/>
        </p:nvSpPr>
        <p:spPr>
          <a:xfrm>
            <a:off x="755200" y="1039275"/>
            <a:ext cx="1102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latin typeface="Open Sans"/>
                <a:ea typeface="Open Sans"/>
                <a:cs typeface="Open Sans"/>
                <a:sym typeface="Open Sans"/>
              </a:rPr>
              <a:t>Negative</a:t>
            </a:r>
            <a:endParaRPr b="1">
              <a:solidFill>
                <a:srgbClr val="0B5394"/>
              </a:solidFill>
              <a:latin typeface="Open Sans"/>
              <a:ea typeface="Open Sans"/>
              <a:cs typeface="Open Sans"/>
              <a:sym typeface="Open Sans"/>
            </a:endParaRPr>
          </a:p>
        </p:txBody>
      </p:sp>
      <p:sp>
        <p:nvSpPr>
          <p:cNvPr id="920" name="Google Shape;920;p48"/>
          <p:cNvSpPr txBox="1"/>
          <p:nvPr/>
        </p:nvSpPr>
        <p:spPr>
          <a:xfrm>
            <a:off x="2173075" y="4785575"/>
            <a:ext cx="424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Please note, this code is using Hungarian notation</a:t>
            </a:r>
            <a:endParaRPr sz="1100">
              <a:latin typeface="Open Sans"/>
              <a:ea typeface="Open Sans"/>
              <a:cs typeface="Open Sans"/>
              <a:sym typeface="Open Sans"/>
            </a:endParaRPr>
          </a:p>
        </p:txBody>
      </p:sp>
      <p:sp>
        <p:nvSpPr>
          <p:cNvPr id="921" name="Google Shape;921;p48"/>
          <p:cNvSpPr txBox="1"/>
          <p:nvPr/>
        </p:nvSpPr>
        <p:spPr>
          <a:xfrm>
            <a:off x="2342725" y="1039275"/>
            <a:ext cx="1102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latin typeface="Open Sans"/>
                <a:ea typeface="Open Sans"/>
                <a:cs typeface="Open Sans"/>
                <a:sym typeface="Open Sans"/>
              </a:rPr>
              <a:t>Positive</a:t>
            </a:r>
            <a:endParaRPr b="1">
              <a:solidFill>
                <a:srgbClr val="B45F06"/>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4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CAN HELP YOU</a:t>
            </a:r>
            <a:endParaRPr/>
          </a:p>
        </p:txBody>
      </p:sp>
      <p:sp>
        <p:nvSpPr>
          <p:cNvPr id="927" name="Google Shape;927;p49"/>
          <p:cNvSpPr txBox="1"/>
          <p:nvPr>
            <p:ph idx="4294967295" type="subTitle"/>
          </p:nvPr>
        </p:nvSpPr>
        <p:spPr>
          <a:xfrm>
            <a:off x="1629975" y="1309950"/>
            <a:ext cx="6053700" cy="25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t>Utilize our machine learning algorithms to </a:t>
            </a:r>
            <a:r>
              <a:rPr lang="en" sz="3100"/>
              <a:t>address</a:t>
            </a:r>
            <a:r>
              <a:rPr lang="en" sz="3100"/>
              <a:t> the chemical components in your wine, and tailor the values to achieve the highest possible </a:t>
            </a:r>
            <a:r>
              <a:rPr lang="en" sz="3100"/>
              <a:t>quality</a:t>
            </a:r>
            <a:r>
              <a:rPr lang="en" sz="3100"/>
              <a:t> score</a:t>
            </a:r>
            <a:endParaRPr sz="3100">
              <a:solidFill>
                <a:schemeClr val="dk2"/>
              </a:solidFill>
            </a:endParaRPr>
          </a:p>
          <a:p>
            <a:pPr indent="0" lvl="0" marL="0" rtl="0" algn="l">
              <a:spcBef>
                <a:spcPts val="1600"/>
              </a:spcBef>
              <a:spcAft>
                <a:spcPts val="1600"/>
              </a:spcAft>
              <a:buNone/>
            </a:pPr>
            <a:r>
              <a:t/>
            </a:r>
            <a:endParaRPr sz="3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0"/>
          <p:cNvSpPr/>
          <p:nvPr/>
        </p:nvSpPr>
        <p:spPr>
          <a:xfrm rot="5400000">
            <a:off x="1410175" y="1378525"/>
            <a:ext cx="2337300" cy="1197900"/>
          </a:xfrm>
          <a:prstGeom prst="flowChartDelay">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txBox="1"/>
          <p:nvPr>
            <p:ph type="title"/>
          </p:nvPr>
        </p:nvSpPr>
        <p:spPr>
          <a:xfrm>
            <a:off x="5357650" y="1539850"/>
            <a:ext cx="3445200" cy="153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QUALITY BOOSTING ALGORITHM </a:t>
            </a:r>
            <a:endParaRPr/>
          </a:p>
        </p:txBody>
      </p:sp>
      <p:sp>
        <p:nvSpPr>
          <p:cNvPr id="934" name="Google Shape;934;p50"/>
          <p:cNvSpPr txBox="1"/>
          <p:nvPr>
            <p:ph type="title"/>
          </p:nvPr>
        </p:nvSpPr>
        <p:spPr>
          <a:xfrm>
            <a:off x="1342500" y="4343900"/>
            <a:ext cx="2525100" cy="7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2"/>
                </a:solidFill>
              </a:rPr>
              <a:t>YOUR WINE</a:t>
            </a:r>
            <a:endParaRPr sz="2100">
              <a:solidFill>
                <a:schemeClr val="dk2"/>
              </a:solidFill>
            </a:endParaRPr>
          </a:p>
        </p:txBody>
      </p:sp>
      <p:sp>
        <p:nvSpPr>
          <p:cNvPr id="935" name="Google Shape;935;p50"/>
          <p:cNvSpPr txBox="1"/>
          <p:nvPr>
            <p:ph type="title"/>
          </p:nvPr>
        </p:nvSpPr>
        <p:spPr>
          <a:xfrm>
            <a:off x="1688425" y="307575"/>
            <a:ext cx="17808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QUALITY</a:t>
            </a:r>
            <a:endParaRPr sz="2400">
              <a:solidFill>
                <a:schemeClr val="accent1"/>
              </a:solidFill>
            </a:endParaRPr>
          </a:p>
        </p:txBody>
      </p:sp>
      <p:sp>
        <p:nvSpPr>
          <p:cNvPr id="936" name="Google Shape;936;p50"/>
          <p:cNvSpPr/>
          <p:nvPr/>
        </p:nvSpPr>
        <p:spPr>
          <a:xfrm rot="5400000">
            <a:off x="1478725" y="1393950"/>
            <a:ext cx="2200200" cy="1100400"/>
          </a:xfrm>
          <a:prstGeom prst="flowChartDelay">
            <a:avLst/>
          </a:prstGeom>
          <a:solidFill>
            <a:srgbClr val="F9CB9C">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txBox="1"/>
          <p:nvPr>
            <p:ph type="title"/>
          </p:nvPr>
        </p:nvSpPr>
        <p:spPr>
          <a:xfrm>
            <a:off x="1941150" y="1777375"/>
            <a:ext cx="12783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Components</a:t>
            </a:r>
            <a:endParaRPr sz="1400">
              <a:solidFill>
                <a:schemeClr val="lt1"/>
              </a:solidFill>
            </a:endParaRPr>
          </a:p>
        </p:txBody>
      </p:sp>
      <p:sp>
        <p:nvSpPr>
          <p:cNvPr id="938" name="Google Shape;938;p50"/>
          <p:cNvSpPr/>
          <p:nvPr/>
        </p:nvSpPr>
        <p:spPr>
          <a:xfrm>
            <a:off x="2551950" y="3180525"/>
            <a:ext cx="56700" cy="1326600"/>
          </a:xfrm>
          <a:prstGeom prst="roundRect">
            <a:avLst>
              <a:gd fmla="val 50000" name="adj"/>
            </a:avLst>
          </a:prstGeom>
          <a:solidFill>
            <a:srgbClr val="9E9E9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50"/>
          <p:cNvCxnSpPr/>
          <p:nvPr/>
        </p:nvCxnSpPr>
        <p:spPr>
          <a:xfrm flipH="1" rot="10800000">
            <a:off x="2072400" y="808825"/>
            <a:ext cx="1065300" cy="7500"/>
          </a:xfrm>
          <a:prstGeom prst="straightConnector1">
            <a:avLst/>
          </a:prstGeom>
          <a:noFill/>
          <a:ln cap="flat" cmpd="sng" w="76200">
            <a:solidFill>
              <a:schemeClr val="lt1"/>
            </a:solidFill>
            <a:prstDash val="solid"/>
            <a:round/>
            <a:headEnd len="med" w="med" type="none"/>
            <a:tailEnd len="med" w="med" type="none"/>
          </a:ln>
        </p:spPr>
      </p:cxnSp>
      <p:sp>
        <p:nvSpPr>
          <p:cNvPr id="940" name="Google Shape;940;p50"/>
          <p:cNvSpPr/>
          <p:nvPr/>
        </p:nvSpPr>
        <p:spPr>
          <a:xfrm>
            <a:off x="2176350" y="1468753"/>
            <a:ext cx="141000" cy="1572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2692900" y="1691269"/>
            <a:ext cx="106200" cy="861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2692900" y="2694219"/>
            <a:ext cx="106200" cy="861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2551950" y="2250830"/>
            <a:ext cx="187200" cy="1572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2799100" y="1132019"/>
            <a:ext cx="106200" cy="861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1"/>
          <p:cNvSpPr txBox="1"/>
          <p:nvPr>
            <p:ph type="title"/>
          </p:nvPr>
        </p:nvSpPr>
        <p:spPr>
          <a:xfrm>
            <a:off x="1108950" y="20028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2"/>
          <p:cNvSpPr/>
          <p:nvPr/>
        </p:nvSpPr>
        <p:spPr>
          <a:xfrm>
            <a:off x="1468575" y="2374825"/>
            <a:ext cx="2429100" cy="22842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COMPONENT 3</a:t>
            </a:r>
            <a:endParaRPr/>
          </a:p>
        </p:txBody>
      </p:sp>
      <p:sp>
        <p:nvSpPr>
          <p:cNvPr id="955" name="Google Shape;955;p52"/>
          <p:cNvSpPr txBox="1"/>
          <p:nvPr>
            <p:ph type="title"/>
          </p:nvPr>
        </p:nvSpPr>
        <p:spPr>
          <a:xfrm>
            <a:off x="5593975" y="1520775"/>
            <a:ext cx="3371400" cy="153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chemeClr val="dk2"/>
                </a:solidFill>
              </a:rPr>
              <a:t>STEP 1:</a:t>
            </a:r>
            <a:r>
              <a:rPr lang="en" sz="2800"/>
              <a:t> </a:t>
            </a:r>
            <a:endParaRPr sz="2800"/>
          </a:p>
          <a:p>
            <a:pPr indent="0" lvl="0" marL="0" rtl="0" algn="r">
              <a:spcBef>
                <a:spcPts val="0"/>
              </a:spcBef>
              <a:spcAft>
                <a:spcPts val="0"/>
              </a:spcAft>
              <a:buNone/>
            </a:pPr>
            <a:r>
              <a:rPr lang="en" sz="2800"/>
              <a:t>IDENTIFYING THE QUALITY COMPONENTS OF SIGNIFICANCE FOR YOUR WINE</a:t>
            </a:r>
            <a:endParaRPr sz="2800"/>
          </a:p>
        </p:txBody>
      </p:sp>
      <p:sp>
        <p:nvSpPr>
          <p:cNvPr id="956" name="Google Shape;956;p52"/>
          <p:cNvSpPr txBox="1"/>
          <p:nvPr/>
        </p:nvSpPr>
        <p:spPr>
          <a:xfrm>
            <a:off x="981350" y="2243625"/>
            <a:ext cx="592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Open Sans"/>
                <a:ea typeface="Open Sans"/>
                <a:cs typeface="Open Sans"/>
                <a:sym typeface="Open Sans"/>
              </a:rPr>
              <a:t>$4-15.9</a:t>
            </a:r>
            <a:endParaRPr b="1" sz="800">
              <a:solidFill>
                <a:schemeClr val="lt1"/>
              </a:solidFill>
              <a:latin typeface="Open Sans"/>
              <a:ea typeface="Open Sans"/>
              <a:cs typeface="Open Sans"/>
              <a:sym typeface="Open Sans"/>
            </a:endParaRPr>
          </a:p>
        </p:txBody>
      </p:sp>
      <p:sp>
        <p:nvSpPr>
          <p:cNvPr id="957" name="Google Shape;957;p52"/>
          <p:cNvSpPr txBox="1"/>
          <p:nvPr/>
        </p:nvSpPr>
        <p:spPr>
          <a:xfrm>
            <a:off x="1573850" y="1663075"/>
            <a:ext cx="68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Open Sans"/>
                <a:ea typeface="Open Sans"/>
                <a:cs typeface="Open Sans"/>
                <a:sym typeface="Open Sans"/>
              </a:rPr>
              <a:t>$16-25.9</a:t>
            </a:r>
            <a:endParaRPr b="1" sz="800">
              <a:solidFill>
                <a:schemeClr val="lt1"/>
              </a:solidFill>
              <a:latin typeface="Open Sans"/>
              <a:ea typeface="Open Sans"/>
              <a:cs typeface="Open Sans"/>
              <a:sym typeface="Open Sans"/>
            </a:endParaRPr>
          </a:p>
        </p:txBody>
      </p:sp>
      <p:sp>
        <p:nvSpPr>
          <p:cNvPr id="958" name="Google Shape;958;p52"/>
          <p:cNvSpPr/>
          <p:nvPr/>
        </p:nvSpPr>
        <p:spPr>
          <a:xfrm>
            <a:off x="377700" y="554425"/>
            <a:ext cx="2510400" cy="24495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COMPONENT 1</a:t>
            </a:r>
            <a:endParaRPr b="1">
              <a:solidFill>
                <a:schemeClr val="lt1"/>
              </a:solidFill>
            </a:endParaRPr>
          </a:p>
        </p:txBody>
      </p:sp>
      <p:sp>
        <p:nvSpPr>
          <p:cNvPr id="959" name="Google Shape;959;p52"/>
          <p:cNvSpPr txBox="1"/>
          <p:nvPr/>
        </p:nvSpPr>
        <p:spPr>
          <a:xfrm>
            <a:off x="3516925" y="1365400"/>
            <a:ext cx="12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60" name="Google Shape;960;p52"/>
          <p:cNvSpPr txBox="1"/>
          <p:nvPr/>
        </p:nvSpPr>
        <p:spPr>
          <a:xfrm>
            <a:off x="3201875" y="1160525"/>
            <a:ext cx="13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
        <p:nvSpPr>
          <p:cNvPr id="961" name="Google Shape;961;p52"/>
          <p:cNvSpPr/>
          <p:nvPr/>
        </p:nvSpPr>
        <p:spPr>
          <a:xfrm>
            <a:off x="2408475" y="592225"/>
            <a:ext cx="2510400" cy="24495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COMPONENT 2</a:t>
            </a:r>
            <a:endParaRPr/>
          </a:p>
        </p:txBody>
      </p:sp>
      <p:sp>
        <p:nvSpPr>
          <p:cNvPr id="962" name="Google Shape;962;p52"/>
          <p:cNvSpPr txBox="1"/>
          <p:nvPr/>
        </p:nvSpPr>
        <p:spPr>
          <a:xfrm>
            <a:off x="2179475" y="1966575"/>
            <a:ext cx="1278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595959"/>
                </a:solidFill>
                <a:latin typeface="Open Sans"/>
                <a:ea typeface="Open Sans"/>
                <a:cs typeface="Open Sans"/>
                <a:sym typeface="Open Sans"/>
              </a:rPr>
              <a:t>YOUR WINE</a:t>
            </a:r>
            <a:endParaRPr sz="2200">
              <a:solidFill>
                <a:srgbClr val="595959"/>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3"/>
          <p:cNvSpPr/>
          <p:nvPr/>
        </p:nvSpPr>
        <p:spPr>
          <a:xfrm>
            <a:off x="1737775" y="2482400"/>
            <a:ext cx="2035800" cy="20274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 COMPONENT 3</a:t>
            </a:r>
            <a:endParaRPr sz="1200"/>
          </a:p>
        </p:txBody>
      </p:sp>
      <p:sp>
        <p:nvSpPr>
          <p:cNvPr id="968" name="Google Shape;968;p53"/>
          <p:cNvSpPr txBox="1"/>
          <p:nvPr>
            <p:ph type="title"/>
          </p:nvPr>
        </p:nvSpPr>
        <p:spPr>
          <a:xfrm>
            <a:off x="5593975" y="1520775"/>
            <a:ext cx="3371400" cy="153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dk2"/>
                </a:solidFill>
              </a:rPr>
              <a:t>STEP 2:</a:t>
            </a:r>
            <a:r>
              <a:rPr lang="en" sz="2100"/>
              <a:t> </a:t>
            </a:r>
            <a:endParaRPr sz="2100"/>
          </a:p>
          <a:p>
            <a:pPr indent="0" lvl="0" marL="0" rtl="0" algn="r">
              <a:spcBef>
                <a:spcPts val="0"/>
              </a:spcBef>
              <a:spcAft>
                <a:spcPts val="0"/>
              </a:spcAft>
              <a:buNone/>
            </a:pPr>
            <a:r>
              <a:rPr lang="en" sz="2100"/>
              <a:t>MACHINE LEARNING GRADIENT BOOSTING ALGORITHM TO DETERMINE OPTIMAL VALUE OF EACH COMPONENT</a:t>
            </a:r>
            <a:endParaRPr sz="2100"/>
          </a:p>
        </p:txBody>
      </p:sp>
      <p:sp>
        <p:nvSpPr>
          <p:cNvPr id="969" name="Google Shape;969;p53"/>
          <p:cNvSpPr txBox="1"/>
          <p:nvPr/>
        </p:nvSpPr>
        <p:spPr>
          <a:xfrm>
            <a:off x="1590400" y="1770650"/>
            <a:ext cx="68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Open Sans"/>
                <a:ea typeface="Open Sans"/>
                <a:cs typeface="Open Sans"/>
                <a:sym typeface="Open Sans"/>
              </a:rPr>
              <a:t>$16-25.9</a:t>
            </a:r>
            <a:endParaRPr b="1" sz="800">
              <a:solidFill>
                <a:schemeClr val="lt1"/>
              </a:solidFill>
              <a:latin typeface="Open Sans"/>
              <a:ea typeface="Open Sans"/>
              <a:cs typeface="Open Sans"/>
              <a:sym typeface="Open Sans"/>
            </a:endParaRPr>
          </a:p>
        </p:txBody>
      </p:sp>
      <p:sp>
        <p:nvSpPr>
          <p:cNvPr id="970" name="Google Shape;970;p53"/>
          <p:cNvSpPr/>
          <p:nvPr/>
        </p:nvSpPr>
        <p:spPr>
          <a:xfrm>
            <a:off x="899875" y="1268100"/>
            <a:ext cx="2000400" cy="18435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 COMPONENT 1</a:t>
            </a:r>
            <a:endParaRPr sz="1100"/>
          </a:p>
        </p:txBody>
      </p:sp>
      <p:sp>
        <p:nvSpPr>
          <p:cNvPr id="971" name="Google Shape;971;p53"/>
          <p:cNvSpPr txBox="1"/>
          <p:nvPr/>
        </p:nvSpPr>
        <p:spPr>
          <a:xfrm>
            <a:off x="3533475" y="1472975"/>
            <a:ext cx="12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72" name="Google Shape;972;p53"/>
          <p:cNvSpPr txBox="1"/>
          <p:nvPr/>
        </p:nvSpPr>
        <p:spPr>
          <a:xfrm>
            <a:off x="3218425" y="1268100"/>
            <a:ext cx="13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
        <p:nvSpPr>
          <p:cNvPr id="973" name="Google Shape;973;p53"/>
          <p:cNvSpPr/>
          <p:nvPr/>
        </p:nvSpPr>
        <p:spPr>
          <a:xfrm>
            <a:off x="2425025" y="248250"/>
            <a:ext cx="3086100" cy="2901000"/>
          </a:xfrm>
          <a:prstGeom prst="ellipse">
            <a:avLst/>
          </a:prstGeom>
          <a:solidFill>
            <a:srgbClr val="F9CB9C">
              <a:alpha val="70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t>
            </a:r>
            <a:r>
              <a:rPr b="1" lang="en">
                <a:solidFill>
                  <a:schemeClr val="lt1"/>
                </a:solidFill>
              </a:rPr>
              <a:t>COMPONENT 2</a:t>
            </a:r>
            <a:endParaRPr/>
          </a:p>
        </p:txBody>
      </p:sp>
      <p:sp>
        <p:nvSpPr>
          <p:cNvPr id="974" name="Google Shape;974;p53"/>
          <p:cNvSpPr/>
          <p:nvPr/>
        </p:nvSpPr>
        <p:spPr>
          <a:xfrm flipH="1">
            <a:off x="522175" y="587525"/>
            <a:ext cx="377700" cy="3922200"/>
          </a:xfrm>
          <a:prstGeom prst="upArrow">
            <a:avLst>
              <a:gd fmla="val 50000" name="adj1"/>
              <a:gd fmla="val 50000" name="adj2"/>
            </a:avLst>
          </a:prstGeom>
          <a:solidFill>
            <a:srgbClr val="BF406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txBox="1"/>
          <p:nvPr/>
        </p:nvSpPr>
        <p:spPr>
          <a:xfrm rot="-5400000">
            <a:off x="-164125" y="2576975"/>
            <a:ext cx="106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A22D60"/>
                </a:solidFill>
                <a:latin typeface="Open Sans"/>
                <a:ea typeface="Open Sans"/>
                <a:cs typeface="Open Sans"/>
                <a:sym typeface="Open Sans"/>
              </a:rPr>
              <a:t>QUALITY</a:t>
            </a:r>
            <a:endParaRPr sz="1600">
              <a:solidFill>
                <a:schemeClr val="dk2"/>
              </a:solidFill>
              <a:latin typeface="Open Sans"/>
              <a:ea typeface="Open Sans"/>
              <a:cs typeface="Open Sans"/>
              <a:sym typeface="Open Sans"/>
            </a:endParaRPr>
          </a:p>
        </p:txBody>
      </p:sp>
      <p:sp>
        <p:nvSpPr>
          <p:cNvPr id="976" name="Google Shape;976;p53"/>
          <p:cNvSpPr txBox="1"/>
          <p:nvPr/>
        </p:nvSpPr>
        <p:spPr>
          <a:xfrm>
            <a:off x="2270500" y="2078450"/>
            <a:ext cx="1221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595959"/>
                </a:solidFill>
                <a:latin typeface="Open Sans"/>
                <a:ea typeface="Open Sans"/>
                <a:cs typeface="Open Sans"/>
                <a:sym typeface="Open Sans"/>
              </a:rPr>
              <a:t>YOUR WINE</a:t>
            </a:r>
            <a:endParaRPr sz="2200">
              <a:solidFill>
                <a:srgbClr val="59595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1154150" y="3916750"/>
            <a:ext cx="2525100" cy="7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2"/>
                </a:solidFill>
              </a:rPr>
              <a:t>YOUR WINE</a:t>
            </a:r>
            <a:endParaRPr sz="2100">
              <a:solidFill>
                <a:schemeClr val="dk2"/>
              </a:solidFill>
            </a:endParaRPr>
          </a:p>
        </p:txBody>
      </p:sp>
      <p:sp>
        <p:nvSpPr>
          <p:cNvPr id="180" name="Google Shape;180;p27"/>
          <p:cNvSpPr txBox="1"/>
          <p:nvPr>
            <p:ph type="title"/>
          </p:nvPr>
        </p:nvSpPr>
        <p:spPr>
          <a:xfrm>
            <a:off x="158700" y="616075"/>
            <a:ext cx="17808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UNDERVALUED</a:t>
            </a:r>
            <a:endParaRPr sz="1400">
              <a:solidFill>
                <a:schemeClr val="dk2"/>
              </a:solidFill>
            </a:endParaRPr>
          </a:p>
        </p:txBody>
      </p:sp>
      <p:sp>
        <p:nvSpPr>
          <p:cNvPr id="181" name="Google Shape;181;p27"/>
          <p:cNvSpPr txBox="1"/>
          <p:nvPr>
            <p:ph type="title"/>
          </p:nvPr>
        </p:nvSpPr>
        <p:spPr>
          <a:xfrm>
            <a:off x="2927475" y="616075"/>
            <a:ext cx="17808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OVERVALUED</a:t>
            </a:r>
            <a:endParaRPr sz="1400">
              <a:solidFill>
                <a:schemeClr val="dk2"/>
              </a:solidFill>
            </a:endParaRPr>
          </a:p>
        </p:txBody>
      </p:sp>
      <p:sp>
        <p:nvSpPr>
          <p:cNvPr id="182" name="Google Shape;182;p27"/>
          <p:cNvSpPr/>
          <p:nvPr/>
        </p:nvSpPr>
        <p:spPr>
          <a:xfrm rot="5400000">
            <a:off x="1678700" y="939350"/>
            <a:ext cx="1476000" cy="1364100"/>
          </a:xfrm>
          <a:prstGeom prst="flowChartDelay">
            <a:avLst/>
          </a:pr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rot="5400000">
            <a:off x="1596725" y="888950"/>
            <a:ext cx="1628700" cy="1464900"/>
          </a:xfrm>
          <a:prstGeom prst="flowChartDelay">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type="title"/>
          </p:nvPr>
        </p:nvSpPr>
        <p:spPr>
          <a:xfrm>
            <a:off x="1777550" y="1298225"/>
            <a:ext cx="12783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rPr>
              <a:t>DATA</a:t>
            </a:r>
            <a:endParaRPr sz="2900">
              <a:solidFill>
                <a:schemeClr val="lt1"/>
              </a:solidFill>
            </a:endParaRPr>
          </a:p>
        </p:txBody>
      </p:sp>
      <p:sp>
        <p:nvSpPr>
          <p:cNvPr id="185" name="Google Shape;185;p27"/>
          <p:cNvSpPr/>
          <p:nvPr/>
        </p:nvSpPr>
        <p:spPr>
          <a:xfrm>
            <a:off x="2386100" y="2496350"/>
            <a:ext cx="61200" cy="1515900"/>
          </a:xfrm>
          <a:prstGeom prst="roundRect">
            <a:avLst>
              <a:gd fmla="val 16667" name="adj"/>
            </a:avLst>
          </a:prstGeom>
          <a:solidFill>
            <a:srgbClr val="9E9E9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7"/>
          <p:cNvCxnSpPr/>
          <p:nvPr/>
        </p:nvCxnSpPr>
        <p:spPr>
          <a:xfrm flipH="1" rot="10800000">
            <a:off x="1720425" y="804825"/>
            <a:ext cx="1389600" cy="12900"/>
          </a:xfrm>
          <a:prstGeom prst="straightConnector1">
            <a:avLst/>
          </a:prstGeom>
          <a:noFill/>
          <a:ln cap="flat" cmpd="sng" w="76200">
            <a:solidFill>
              <a:schemeClr val="lt1"/>
            </a:solidFill>
            <a:prstDash val="solid"/>
            <a:round/>
            <a:headEnd len="med" w="med" type="none"/>
            <a:tailEnd len="med" w="med" type="none"/>
          </a:ln>
        </p:spPr>
      </p:cxnSp>
      <p:sp>
        <p:nvSpPr>
          <p:cNvPr id="187" name="Google Shape;187;p27"/>
          <p:cNvSpPr txBox="1"/>
          <p:nvPr>
            <p:ph type="title"/>
          </p:nvPr>
        </p:nvSpPr>
        <p:spPr>
          <a:xfrm>
            <a:off x="4384650" y="1559900"/>
            <a:ext cx="4264500" cy="15363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Stochastic GradientBoostingEstimator with tuned hyperparameters</a:t>
            </a:r>
            <a:br>
              <a:rPr lang="en" sz="1900"/>
            </a:br>
            <a:endParaRPr sz="1900"/>
          </a:p>
          <a:p>
            <a:pPr indent="-349250" lvl="0" marL="457200" rtl="0" algn="l">
              <a:spcBef>
                <a:spcPts val="0"/>
              </a:spcBef>
              <a:spcAft>
                <a:spcPts val="0"/>
              </a:spcAft>
              <a:buSzPts val="1900"/>
              <a:buChar char="●"/>
            </a:pPr>
            <a:r>
              <a:rPr lang="en" sz="1900"/>
              <a:t>Addresses</a:t>
            </a:r>
            <a:r>
              <a:rPr lang="en" sz="1900"/>
              <a:t> underfitting (increased bias)</a:t>
            </a:r>
            <a:br>
              <a:rPr lang="en" sz="1900"/>
            </a:br>
            <a:endParaRPr sz="1900"/>
          </a:p>
          <a:p>
            <a:pPr indent="-349250" lvl="0" marL="457200" rtl="0" algn="l">
              <a:spcBef>
                <a:spcPts val="0"/>
              </a:spcBef>
              <a:spcAft>
                <a:spcPts val="0"/>
              </a:spcAft>
              <a:buSzPts val="1900"/>
              <a:buChar char="●"/>
            </a:pPr>
            <a:r>
              <a:rPr lang="en" sz="1900"/>
              <a:t>Maximizes AUC-score</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0" name="Shape 980"/>
        <p:cNvGrpSpPr/>
        <p:nvPr/>
      </p:nvGrpSpPr>
      <p:grpSpPr>
        <a:xfrm>
          <a:off x="0" y="0"/>
          <a:ext cx="0" cy="0"/>
          <a:chOff x="0" y="0"/>
          <a:chExt cx="0" cy="0"/>
        </a:xfrm>
      </p:grpSpPr>
      <p:sp>
        <p:nvSpPr>
          <p:cNvPr id="981" name="Google Shape;981;p54"/>
          <p:cNvSpPr txBox="1"/>
          <p:nvPr>
            <p:ph idx="2" type="title"/>
          </p:nvPr>
        </p:nvSpPr>
        <p:spPr>
          <a:xfrm>
            <a:off x="6400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82" name="Google Shape;982;p54"/>
          <p:cNvSpPr txBox="1"/>
          <p:nvPr>
            <p:ph type="title"/>
          </p:nvPr>
        </p:nvSpPr>
        <p:spPr>
          <a:xfrm>
            <a:off x="640075" y="1673350"/>
            <a:ext cx="4944000" cy="28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 &amp; PARTNERSHIP BENEFITS</a:t>
            </a:r>
            <a:endParaRPr sz="60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5"/>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DELIVERABLE TIMELINE</a:t>
            </a:r>
            <a:endParaRPr/>
          </a:p>
        </p:txBody>
      </p:sp>
      <p:grpSp>
        <p:nvGrpSpPr>
          <p:cNvPr id="988" name="Google Shape;988;p55"/>
          <p:cNvGrpSpPr/>
          <p:nvPr/>
        </p:nvGrpSpPr>
        <p:grpSpPr>
          <a:xfrm>
            <a:off x="4450325" y="2233650"/>
            <a:ext cx="2282725" cy="1357850"/>
            <a:chOff x="4691875" y="2226524"/>
            <a:chExt cx="2282725" cy="1357850"/>
          </a:xfrm>
        </p:grpSpPr>
        <p:sp>
          <p:nvSpPr>
            <p:cNvPr id="989" name="Google Shape;989;p55"/>
            <p:cNvSpPr/>
            <p:nvPr/>
          </p:nvSpPr>
          <p:spPr>
            <a:xfrm>
              <a:off x="4849302" y="3079475"/>
              <a:ext cx="1958400" cy="133500"/>
            </a:xfrm>
            <a:prstGeom prst="rect">
              <a:avLst/>
            </a:pr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55"/>
            <p:cNvGrpSpPr/>
            <p:nvPr/>
          </p:nvGrpSpPr>
          <p:grpSpPr>
            <a:xfrm>
              <a:off x="4691875" y="2226524"/>
              <a:ext cx="2282725" cy="1357850"/>
              <a:chOff x="4691875" y="2226524"/>
              <a:chExt cx="2282725" cy="1357850"/>
            </a:xfrm>
          </p:grpSpPr>
          <p:grpSp>
            <p:nvGrpSpPr>
              <p:cNvPr id="991" name="Google Shape;991;p55"/>
              <p:cNvGrpSpPr/>
              <p:nvPr/>
            </p:nvGrpSpPr>
            <p:grpSpPr>
              <a:xfrm>
                <a:off x="4808316" y="2800065"/>
                <a:ext cx="92400" cy="411825"/>
                <a:chOff x="845575" y="2563700"/>
                <a:chExt cx="92400" cy="411825"/>
              </a:xfrm>
            </p:grpSpPr>
            <p:cxnSp>
              <p:nvCxnSpPr>
                <p:cNvPr id="992" name="Google Shape;992;p55"/>
                <p:cNvCxnSpPr/>
                <p:nvPr/>
              </p:nvCxnSpPr>
              <p:spPr>
                <a:xfrm>
                  <a:off x="891775" y="2616125"/>
                  <a:ext cx="0" cy="359400"/>
                </a:xfrm>
                <a:prstGeom prst="straightConnector1">
                  <a:avLst/>
                </a:prstGeom>
                <a:noFill/>
                <a:ln cap="flat" cmpd="sng" w="9525">
                  <a:solidFill>
                    <a:schemeClr val="accent1"/>
                  </a:solidFill>
                  <a:prstDash val="solid"/>
                  <a:round/>
                  <a:headEnd len="sm" w="sm" type="none"/>
                  <a:tailEnd len="sm" w="sm" type="none"/>
                </a:ln>
              </p:spPr>
            </p:cxnSp>
            <p:sp>
              <p:nvSpPr>
                <p:cNvPr id="993" name="Google Shape;993;p55"/>
                <p:cNvSpPr/>
                <p:nvPr/>
              </p:nvSpPr>
              <p:spPr>
                <a:xfrm>
                  <a:off x="845575" y="2563700"/>
                  <a:ext cx="92400" cy="9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55"/>
              <p:cNvSpPr txBox="1"/>
              <p:nvPr/>
            </p:nvSpPr>
            <p:spPr>
              <a:xfrm>
                <a:off x="4691875" y="3212974"/>
                <a:ext cx="15963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Roboto"/>
                    <a:ea typeface="Roboto"/>
                    <a:cs typeface="Roboto"/>
                    <a:sym typeface="Roboto"/>
                  </a:rPr>
                  <a:t>OVER THE NEXT 3 MONTHS</a:t>
                </a:r>
                <a:endParaRPr b="1">
                  <a:latin typeface="Roboto"/>
                  <a:ea typeface="Roboto"/>
                  <a:cs typeface="Roboto"/>
                  <a:sym typeface="Roboto"/>
                </a:endParaRPr>
              </a:p>
            </p:txBody>
          </p:sp>
          <p:sp>
            <p:nvSpPr>
              <p:cNvPr id="995" name="Google Shape;995;p55"/>
              <p:cNvSpPr txBox="1"/>
              <p:nvPr/>
            </p:nvSpPr>
            <p:spPr>
              <a:xfrm>
                <a:off x="4721000" y="2226524"/>
                <a:ext cx="22536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Onsite Trainings and continued harvest analysis</a:t>
                </a:r>
                <a:endParaRPr sz="1200">
                  <a:solidFill>
                    <a:schemeClr val="dk1"/>
                  </a:solidFill>
                  <a:latin typeface="Roboto"/>
                  <a:ea typeface="Roboto"/>
                  <a:cs typeface="Roboto"/>
                  <a:sym typeface="Roboto"/>
                </a:endParaRPr>
              </a:p>
            </p:txBody>
          </p:sp>
        </p:grpSp>
      </p:grpSp>
      <p:grpSp>
        <p:nvGrpSpPr>
          <p:cNvPr id="996" name="Google Shape;996;p55"/>
          <p:cNvGrpSpPr/>
          <p:nvPr/>
        </p:nvGrpSpPr>
        <p:grpSpPr>
          <a:xfrm>
            <a:off x="6422847" y="2610600"/>
            <a:ext cx="2492553" cy="1831625"/>
            <a:chOff x="6664397" y="2603474"/>
            <a:chExt cx="2492553" cy="1831625"/>
          </a:xfrm>
        </p:grpSpPr>
        <p:sp>
          <p:nvSpPr>
            <p:cNvPr id="997" name="Google Shape;997;p55"/>
            <p:cNvSpPr/>
            <p:nvPr/>
          </p:nvSpPr>
          <p:spPr>
            <a:xfrm>
              <a:off x="6807650" y="3079475"/>
              <a:ext cx="2349300" cy="13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55"/>
            <p:cNvGrpSpPr/>
            <p:nvPr/>
          </p:nvGrpSpPr>
          <p:grpSpPr>
            <a:xfrm>
              <a:off x="6664397" y="2603474"/>
              <a:ext cx="1914753" cy="1831625"/>
              <a:chOff x="6664397" y="2603474"/>
              <a:chExt cx="1914753" cy="1831625"/>
            </a:xfrm>
          </p:grpSpPr>
          <p:grpSp>
            <p:nvGrpSpPr>
              <p:cNvPr id="999" name="Google Shape;999;p55"/>
              <p:cNvGrpSpPr/>
              <p:nvPr/>
            </p:nvGrpSpPr>
            <p:grpSpPr>
              <a:xfrm rot="10800000">
                <a:off x="6760035" y="3079467"/>
                <a:ext cx="92400" cy="411825"/>
                <a:chOff x="2070100" y="2563700"/>
                <a:chExt cx="92400" cy="411825"/>
              </a:xfrm>
            </p:grpSpPr>
            <p:cxnSp>
              <p:nvCxnSpPr>
                <p:cNvPr id="1000" name="Google Shape;1000;p55"/>
                <p:cNvCxnSpPr/>
                <p:nvPr/>
              </p:nvCxnSpPr>
              <p:spPr>
                <a:xfrm>
                  <a:off x="2116300" y="2616125"/>
                  <a:ext cx="0" cy="359400"/>
                </a:xfrm>
                <a:prstGeom prst="straightConnector1">
                  <a:avLst/>
                </a:prstGeom>
                <a:noFill/>
                <a:ln cap="flat" cmpd="sng" w="9525">
                  <a:solidFill>
                    <a:schemeClr val="accent1"/>
                  </a:solidFill>
                  <a:prstDash val="solid"/>
                  <a:round/>
                  <a:headEnd len="sm" w="sm" type="none"/>
                  <a:tailEnd len="sm" w="sm" type="none"/>
                </a:ln>
              </p:spPr>
            </p:cxnSp>
            <p:sp>
              <p:nvSpPr>
                <p:cNvPr id="1001" name="Google Shape;1001;p55"/>
                <p:cNvSpPr/>
                <p:nvPr/>
              </p:nvSpPr>
              <p:spPr>
                <a:xfrm>
                  <a:off x="2070100" y="2563700"/>
                  <a:ext cx="92400" cy="9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55"/>
              <p:cNvSpPr txBox="1"/>
              <p:nvPr/>
            </p:nvSpPr>
            <p:spPr>
              <a:xfrm>
                <a:off x="6664397" y="2603474"/>
                <a:ext cx="1001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ONGOING</a:t>
                </a:r>
                <a:endParaRPr b="1">
                  <a:latin typeface="Roboto"/>
                  <a:ea typeface="Roboto"/>
                  <a:cs typeface="Roboto"/>
                  <a:sym typeface="Roboto"/>
                </a:endParaRPr>
              </a:p>
            </p:txBody>
          </p:sp>
          <p:sp>
            <p:nvSpPr>
              <p:cNvPr id="1003" name="Google Shape;1003;p55"/>
              <p:cNvSpPr txBox="1"/>
              <p:nvPr/>
            </p:nvSpPr>
            <p:spPr>
              <a:xfrm>
                <a:off x="6664850" y="3491299"/>
                <a:ext cx="1914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Data Optimization and refinement</a:t>
                </a:r>
                <a:endParaRPr sz="1200">
                  <a:solidFill>
                    <a:schemeClr val="dk1"/>
                  </a:solidFill>
                  <a:latin typeface="Roboto"/>
                  <a:ea typeface="Roboto"/>
                  <a:cs typeface="Roboto"/>
                  <a:sym typeface="Roboto"/>
                </a:endParaRPr>
              </a:p>
            </p:txBody>
          </p:sp>
        </p:grpSp>
      </p:grpSp>
      <p:grpSp>
        <p:nvGrpSpPr>
          <p:cNvPr id="1004" name="Google Shape;1004;p55"/>
          <p:cNvGrpSpPr/>
          <p:nvPr/>
        </p:nvGrpSpPr>
        <p:grpSpPr>
          <a:xfrm>
            <a:off x="254441" y="2323551"/>
            <a:ext cx="2542606" cy="1270238"/>
            <a:chOff x="495991" y="2316425"/>
            <a:chExt cx="2542606" cy="1270238"/>
          </a:xfrm>
        </p:grpSpPr>
        <p:sp>
          <p:nvSpPr>
            <p:cNvPr id="1005" name="Google Shape;1005;p55"/>
            <p:cNvSpPr/>
            <p:nvPr/>
          </p:nvSpPr>
          <p:spPr>
            <a:xfrm>
              <a:off x="932600" y="3079475"/>
              <a:ext cx="1958400" cy="133500"/>
            </a:xfrm>
            <a:prstGeom prst="rect">
              <a:avLst/>
            </a:pr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55"/>
            <p:cNvGrpSpPr/>
            <p:nvPr/>
          </p:nvGrpSpPr>
          <p:grpSpPr>
            <a:xfrm>
              <a:off x="495991" y="2316425"/>
              <a:ext cx="2542606" cy="1270238"/>
              <a:chOff x="495991" y="2316425"/>
              <a:chExt cx="2542606" cy="1270238"/>
            </a:xfrm>
          </p:grpSpPr>
          <p:sp>
            <p:nvSpPr>
              <p:cNvPr id="1007" name="Google Shape;1007;p55"/>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TODAY</a:t>
                </a:r>
                <a:endParaRPr b="1">
                  <a:latin typeface="Roboto"/>
                  <a:ea typeface="Roboto"/>
                  <a:cs typeface="Roboto"/>
                  <a:sym typeface="Roboto"/>
                </a:endParaRPr>
              </a:p>
            </p:txBody>
          </p:sp>
          <p:grpSp>
            <p:nvGrpSpPr>
              <p:cNvPr id="1008" name="Google Shape;1008;p55"/>
              <p:cNvGrpSpPr/>
              <p:nvPr/>
            </p:nvGrpSpPr>
            <p:grpSpPr>
              <a:xfrm>
                <a:off x="881025" y="2800065"/>
                <a:ext cx="92400" cy="411825"/>
                <a:chOff x="845575" y="2563700"/>
                <a:chExt cx="92400" cy="411825"/>
              </a:xfrm>
            </p:grpSpPr>
            <p:cxnSp>
              <p:nvCxnSpPr>
                <p:cNvPr id="1009" name="Google Shape;1009;p55"/>
                <p:cNvCxnSpPr/>
                <p:nvPr/>
              </p:nvCxnSpPr>
              <p:spPr>
                <a:xfrm>
                  <a:off x="891775" y="2616125"/>
                  <a:ext cx="0" cy="359400"/>
                </a:xfrm>
                <a:prstGeom prst="straightConnector1">
                  <a:avLst/>
                </a:prstGeom>
                <a:noFill/>
                <a:ln cap="flat" cmpd="sng" w="9525">
                  <a:solidFill>
                    <a:schemeClr val="accent1"/>
                  </a:solidFill>
                  <a:prstDash val="solid"/>
                  <a:round/>
                  <a:headEnd len="sm" w="sm" type="none"/>
                  <a:tailEnd len="sm" w="sm" type="none"/>
                </a:ln>
              </p:spPr>
            </p:cxnSp>
            <p:sp>
              <p:nvSpPr>
                <p:cNvPr id="1010" name="Google Shape;1010;p55"/>
                <p:cNvSpPr/>
                <p:nvPr/>
              </p:nvSpPr>
              <p:spPr>
                <a:xfrm>
                  <a:off x="845575" y="2563700"/>
                  <a:ext cx="92400" cy="9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55"/>
              <p:cNvSpPr txBox="1"/>
              <p:nvPr/>
            </p:nvSpPr>
            <p:spPr>
              <a:xfrm>
                <a:off x="784997" y="231642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Team Introduction and Road-Mapping</a:t>
                </a:r>
                <a:endParaRPr sz="1200">
                  <a:solidFill>
                    <a:schemeClr val="dk1"/>
                  </a:solidFill>
                  <a:latin typeface="Roboto"/>
                  <a:ea typeface="Roboto"/>
                  <a:cs typeface="Roboto"/>
                  <a:sym typeface="Roboto"/>
                </a:endParaRPr>
              </a:p>
            </p:txBody>
          </p:sp>
        </p:grpSp>
      </p:grpSp>
      <p:grpSp>
        <p:nvGrpSpPr>
          <p:cNvPr id="1012" name="Google Shape;1012;p55"/>
          <p:cNvGrpSpPr/>
          <p:nvPr/>
        </p:nvGrpSpPr>
        <p:grpSpPr>
          <a:xfrm>
            <a:off x="2416200" y="2402050"/>
            <a:ext cx="2191602" cy="2040175"/>
            <a:chOff x="2657750" y="2394924"/>
            <a:chExt cx="2191602" cy="2040175"/>
          </a:xfrm>
        </p:grpSpPr>
        <p:sp>
          <p:nvSpPr>
            <p:cNvPr id="1013" name="Google Shape;1013;p55"/>
            <p:cNvSpPr/>
            <p:nvPr/>
          </p:nvSpPr>
          <p:spPr>
            <a:xfrm>
              <a:off x="2890952" y="3079475"/>
              <a:ext cx="1958400" cy="13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55"/>
            <p:cNvGrpSpPr/>
            <p:nvPr/>
          </p:nvGrpSpPr>
          <p:grpSpPr>
            <a:xfrm>
              <a:off x="2657750" y="2394924"/>
              <a:ext cx="1837800" cy="2040175"/>
              <a:chOff x="2657750" y="2394924"/>
              <a:chExt cx="1837800" cy="2040175"/>
            </a:xfrm>
          </p:grpSpPr>
          <p:sp>
            <p:nvSpPr>
              <p:cNvPr id="1015" name="Google Shape;1015;p55"/>
              <p:cNvSpPr txBox="1"/>
              <p:nvPr/>
            </p:nvSpPr>
            <p:spPr>
              <a:xfrm>
                <a:off x="2813300" y="2394924"/>
                <a:ext cx="15267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Roboto"/>
                    <a:ea typeface="Roboto"/>
                    <a:cs typeface="Roboto"/>
                    <a:sym typeface="Roboto"/>
                  </a:rPr>
                  <a:t>OVER THE NEXT 2 WEEKS</a:t>
                </a:r>
                <a:endParaRPr b="1">
                  <a:latin typeface="Roboto"/>
                  <a:ea typeface="Roboto"/>
                  <a:cs typeface="Roboto"/>
                  <a:sym typeface="Roboto"/>
                </a:endParaRPr>
              </a:p>
            </p:txBody>
          </p:sp>
          <p:grpSp>
            <p:nvGrpSpPr>
              <p:cNvPr id="1016" name="Google Shape;1016;p55"/>
              <p:cNvGrpSpPr/>
              <p:nvPr/>
            </p:nvGrpSpPr>
            <p:grpSpPr>
              <a:xfrm rot="10800000">
                <a:off x="2849073" y="3079467"/>
                <a:ext cx="92400" cy="411825"/>
                <a:chOff x="2070100" y="2563700"/>
                <a:chExt cx="92400" cy="411825"/>
              </a:xfrm>
            </p:grpSpPr>
            <p:cxnSp>
              <p:nvCxnSpPr>
                <p:cNvPr id="1017" name="Google Shape;1017;p55"/>
                <p:cNvCxnSpPr/>
                <p:nvPr/>
              </p:nvCxnSpPr>
              <p:spPr>
                <a:xfrm>
                  <a:off x="2116300" y="2616125"/>
                  <a:ext cx="0" cy="359400"/>
                </a:xfrm>
                <a:prstGeom prst="straightConnector1">
                  <a:avLst/>
                </a:prstGeom>
                <a:noFill/>
                <a:ln cap="flat" cmpd="sng" w="9525">
                  <a:solidFill>
                    <a:schemeClr val="accent1"/>
                  </a:solidFill>
                  <a:prstDash val="solid"/>
                  <a:round/>
                  <a:headEnd len="sm" w="sm" type="none"/>
                  <a:tailEnd len="sm" w="sm" type="none"/>
                </a:ln>
              </p:spPr>
            </p:cxnSp>
            <p:sp>
              <p:nvSpPr>
                <p:cNvPr id="1018" name="Google Shape;1018;p55"/>
                <p:cNvSpPr/>
                <p:nvPr/>
              </p:nvSpPr>
              <p:spPr>
                <a:xfrm>
                  <a:off x="2070100" y="2563700"/>
                  <a:ext cx="92400" cy="9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55"/>
              <p:cNvSpPr txBox="1"/>
              <p:nvPr/>
            </p:nvSpPr>
            <p:spPr>
              <a:xfrm>
                <a:off x="2657750" y="3491299"/>
                <a:ext cx="1837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Harvest</a:t>
                </a:r>
                <a:r>
                  <a:rPr lang="en" sz="1200">
                    <a:solidFill>
                      <a:schemeClr val="dk1"/>
                    </a:solidFill>
                    <a:latin typeface="Roboto"/>
                    <a:ea typeface="Roboto"/>
                    <a:cs typeface="Roboto"/>
                    <a:sym typeface="Roboto"/>
                  </a:rPr>
                  <a:t> Analysis (Grape analysis)</a:t>
                </a:r>
                <a:endParaRPr sz="1200">
                  <a:solidFill>
                    <a:schemeClr val="dk1"/>
                  </a:solidFill>
                  <a:latin typeface="Roboto"/>
                  <a:ea typeface="Roboto"/>
                  <a:cs typeface="Roboto"/>
                  <a:sym typeface="Roboto"/>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p56"/>
          <p:cNvPicPr preferRelativeResize="0"/>
          <p:nvPr/>
        </p:nvPicPr>
        <p:blipFill rotWithShape="1">
          <a:blip r:embed="rId3">
            <a:alphaModFix/>
          </a:blip>
          <a:srcRect b="0" l="0" r="0" t="0"/>
          <a:stretch/>
        </p:blipFill>
        <p:spPr>
          <a:xfrm>
            <a:off x="540586" y="2318525"/>
            <a:ext cx="554151" cy="572701"/>
          </a:xfrm>
          <a:prstGeom prst="rect">
            <a:avLst/>
          </a:prstGeom>
          <a:noFill/>
          <a:ln>
            <a:noFill/>
          </a:ln>
        </p:spPr>
      </p:pic>
      <p:sp>
        <p:nvSpPr>
          <p:cNvPr id="1025" name="Google Shape;1025;p56"/>
          <p:cNvSpPr txBox="1"/>
          <p:nvPr>
            <p:ph type="title"/>
          </p:nvPr>
        </p:nvSpPr>
        <p:spPr>
          <a:xfrm>
            <a:off x="4203392" y="839302"/>
            <a:ext cx="4066800" cy="57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A32E61"/>
              </a:buClr>
              <a:buSzPts val="3500"/>
              <a:buFont typeface="Oswald Medium"/>
              <a:buNone/>
            </a:pPr>
            <a:r>
              <a:rPr lang="en" sz="3500">
                <a:solidFill>
                  <a:srgbClr val="A32E61"/>
                </a:solidFill>
                <a:latin typeface="Oswald Medium"/>
                <a:ea typeface="Oswald Medium"/>
                <a:cs typeface="Oswald Medium"/>
                <a:sym typeface="Oswald Medium"/>
              </a:rPr>
              <a:t>PARTNERSHIP TIERS</a:t>
            </a:r>
            <a:endParaRPr sz="3500">
              <a:solidFill>
                <a:srgbClr val="A32E61"/>
              </a:solidFill>
              <a:latin typeface="Oswald Medium"/>
              <a:ea typeface="Oswald Medium"/>
              <a:cs typeface="Oswald Medium"/>
              <a:sym typeface="Oswald Medium"/>
            </a:endParaRPr>
          </a:p>
        </p:txBody>
      </p:sp>
      <p:sp>
        <p:nvSpPr>
          <p:cNvPr id="1026" name="Google Shape;1026;p56"/>
          <p:cNvSpPr txBox="1"/>
          <p:nvPr>
            <p:ph idx="4294967295" type="title"/>
          </p:nvPr>
        </p:nvSpPr>
        <p:spPr>
          <a:xfrm>
            <a:off x="550225" y="1906325"/>
            <a:ext cx="554100" cy="412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1800"/>
              <a:buFont typeface="Calibri"/>
              <a:buNone/>
            </a:pPr>
            <a:r>
              <a:rPr lang="en" sz="1800">
                <a:solidFill>
                  <a:schemeClr val="lt1"/>
                </a:solidFill>
              </a:rPr>
              <a:t>01</a:t>
            </a:r>
            <a:endParaRPr sz="1800">
              <a:solidFill>
                <a:schemeClr val="lt1"/>
              </a:solidFill>
            </a:endParaRPr>
          </a:p>
        </p:txBody>
      </p:sp>
      <p:pic>
        <p:nvPicPr>
          <p:cNvPr id="1027" name="Google Shape;1027;p56"/>
          <p:cNvPicPr preferRelativeResize="0"/>
          <p:nvPr/>
        </p:nvPicPr>
        <p:blipFill rotWithShape="1">
          <a:blip r:embed="rId3">
            <a:alphaModFix/>
          </a:blip>
          <a:srcRect b="0" l="0" r="0" t="0"/>
          <a:stretch/>
        </p:blipFill>
        <p:spPr>
          <a:xfrm rot="10800000">
            <a:off x="550174" y="3190247"/>
            <a:ext cx="554151" cy="572700"/>
          </a:xfrm>
          <a:prstGeom prst="rect">
            <a:avLst/>
          </a:prstGeom>
          <a:noFill/>
          <a:ln>
            <a:noFill/>
          </a:ln>
        </p:spPr>
      </p:pic>
      <p:pic>
        <p:nvPicPr>
          <p:cNvPr id="1028" name="Google Shape;1028;p56"/>
          <p:cNvPicPr preferRelativeResize="0"/>
          <p:nvPr/>
        </p:nvPicPr>
        <p:blipFill rotWithShape="1">
          <a:blip r:embed="rId3">
            <a:alphaModFix/>
          </a:blip>
          <a:srcRect b="0" l="0" r="0" t="0"/>
          <a:stretch/>
        </p:blipFill>
        <p:spPr>
          <a:xfrm>
            <a:off x="550175" y="4064315"/>
            <a:ext cx="554151" cy="572701"/>
          </a:xfrm>
          <a:prstGeom prst="rect">
            <a:avLst/>
          </a:prstGeom>
          <a:noFill/>
          <a:ln>
            <a:noFill/>
          </a:ln>
        </p:spPr>
      </p:pic>
      <p:sp>
        <p:nvSpPr>
          <p:cNvPr id="1029" name="Google Shape;1029;p56"/>
          <p:cNvSpPr txBox="1"/>
          <p:nvPr>
            <p:ph idx="4294967295" type="title"/>
          </p:nvPr>
        </p:nvSpPr>
        <p:spPr>
          <a:xfrm>
            <a:off x="7199694" y="2984147"/>
            <a:ext cx="554100" cy="412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1800"/>
              <a:buFont typeface="Calibri"/>
              <a:buNone/>
            </a:pPr>
            <a:r>
              <a:rPr lang="en" sz="1800">
                <a:solidFill>
                  <a:schemeClr val="lt1"/>
                </a:solidFill>
              </a:rPr>
              <a:t>04</a:t>
            </a:r>
            <a:endParaRPr sz="1800">
              <a:solidFill>
                <a:schemeClr val="lt1"/>
              </a:solidFill>
            </a:endParaRPr>
          </a:p>
        </p:txBody>
      </p:sp>
      <p:sp>
        <p:nvSpPr>
          <p:cNvPr id="1030" name="Google Shape;1030;p56"/>
          <p:cNvSpPr txBox="1"/>
          <p:nvPr>
            <p:ph idx="4294967295" type="subTitle"/>
          </p:nvPr>
        </p:nvSpPr>
        <p:spPr>
          <a:xfrm>
            <a:off x="1274570" y="2402675"/>
            <a:ext cx="1371600" cy="40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A32E61"/>
              </a:buClr>
              <a:buSzPts val="1800"/>
              <a:buFont typeface="Arial"/>
              <a:buNone/>
            </a:pPr>
            <a:r>
              <a:rPr b="0" i="0" lang="en" sz="1800" u="none" cap="none" strike="noStrike">
                <a:solidFill>
                  <a:srgbClr val="A32E61"/>
                </a:solidFill>
                <a:latin typeface="Oswald"/>
                <a:ea typeface="Oswald"/>
                <a:cs typeface="Oswald"/>
                <a:sym typeface="Oswald"/>
              </a:rPr>
              <a:t>Ruby</a:t>
            </a:r>
            <a:endParaRPr b="0" i="0" sz="1800" u="none" cap="none" strike="noStrike">
              <a:solidFill>
                <a:srgbClr val="A32E61"/>
              </a:solidFill>
              <a:latin typeface="Oswald"/>
              <a:ea typeface="Oswald"/>
              <a:cs typeface="Oswald"/>
              <a:sym typeface="Oswald"/>
            </a:endParaRPr>
          </a:p>
        </p:txBody>
      </p:sp>
      <p:sp>
        <p:nvSpPr>
          <p:cNvPr id="1031" name="Google Shape;1031;p56"/>
          <p:cNvSpPr txBox="1"/>
          <p:nvPr>
            <p:ph idx="4294967295" type="subTitle"/>
          </p:nvPr>
        </p:nvSpPr>
        <p:spPr>
          <a:xfrm>
            <a:off x="2261824" y="2438841"/>
            <a:ext cx="56076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Ideal for large-scale </a:t>
            </a:r>
            <a:r>
              <a:rPr i="1" lang="en">
                <a:solidFill>
                  <a:schemeClr val="dk1"/>
                </a:solidFill>
              </a:rPr>
              <a:t>wineries</a:t>
            </a:r>
            <a:r>
              <a:rPr b="0" i="1" lang="en" sz="1400" u="none" cap="none" strike="noStrike">
                <a:solidFill>
                  <a:schemeClr val="dk1"/>
                </a:solidFill>
                <a:latin typeface="Open Sans"/>
                <a:ea typeface="Open Sans"/>
                <a:cs typeface="Open Sans"/>
                <a:sym typeface="Open Sans"/>
              </a:rPr>
              <a:t> looking for a long-term partnership to optimize growth</a:t>
            </a:r>
            <a:endParaRPr b="0" i="1" sz="1400" u="none" cap="none" strike="noStrike">
              <a:solidFill>
                <a:schemeClr val="dk1"/>
              </a:solidFill>
              <a:latin typeface="Open Sans"/>
              <a:ea typeface="Open Sans"/>
              <a:cs typeface="Open Sans"/>
              <a:sym typeface="Open Sans"/>
            </a:endParaRPr>
          </a:p>
        </p:txBody>
      </p:sp>
      <p:sp>
        <p:nvSpPr>
          <p:cNvPr id="1032" name="Google Shape;1032;p56"/>
          <p:cNvSpPr txBox="1"/>
          <p:nvPr>
            <p:ph idx="4294967295" type="subTitle"/>
          </p:nvPr>
        </p:nvSpPr>
        <p:spPr>
          <a:xfrm>
            <a:off x="1274570" y="3274397"/>
            <a:ext cx="1371600" cy="40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A32E61"/>
              </a:buClr>
              <a:buSzPts val="1800"/>
              <a:buFont typeface="Arial"/>
              <a:buNone/>
            </a:pPr>
            <a:r>
              <a:rPr b="0" i="0" lang="en" sz="1800" u="none" cap="none" strike="noStrike">
                <a:solidFill>
                  <a:srgbClr val="A32E61"/>
                </a:solidFill>
                <a:latin typeface="Oswald"/>
                <a:ea typeface="Oswald"/>
                <a:cs typeface="Oswald"/>
                <a:sym typeface="Oswald"/>
              </a:rPr>
              <a:t>Gold</a:t>
            </a:r>
            <a:endParaRPr b="0" i="0" sz="1800" u="none" cap="none" strike="noStrike">
              <a:solidFill>
                <a:srgbClr val="A32E61"/>
              </a:solidFill>
              <a:latin typeface="Oswald"/>
              <a:ea typeface="Oswald"/>
              <a:cs typeface="Oswald"/>
              <a:sym typeface="Oswald"/>
            </a:endParaRPr>
          </a:p>
        </p:txBody>
      </p:sp>
      <p:sp>
        <p:nvSpPr>
          <p:cNvPr id="1033" name="Google Shape;1033;p56"/>
          <p:cNvSpPr txBox="1"/>
          <p:nvPr>
            <p:ph idx="4294967295" type="subTitle"/>
          </p:nvPr>
        </p:nvSpPr>
        <p:spPr>
          <a:xfrm>
            <a:off x="2261824" y="3312210"/>
            <a:ext cx="5718900" cy="32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Built for </a:t>
            </a:r>
            <a:r>
              <a:rPr i="1" lang="en">
                <a:solidFill>
                  <a:schemeClr val="dk1"/>
                </a:solidFill>
              </a:rPr>
              <a:t>wineries</a:t>
            </a:r>
            <a:r>
              <a:rPr b="0" i="1" lang="en" sz="1400" u="none" cap="none" strike="noStrike">
                <a:solidFill>
                  <a:schemeClr val="dk1"/>
                </a:solidFill>
                <a:latin typeface="Open Sans"/>
                <a:ea typeface="Open Sans"/>
                <a:cs typeface="Open Sans"/>
                <a:sym typeface="Open Sans"/>
              </a:rPr>
              <a:t> looking for data to drive sales </a:t>
            </a:r>
            <a:endParaRPr b="0" i="1" sz="1400" u="none" cap="none" strike="noStrike">
              <a:solidFill>
                <a:schemeClr val="dk1"/>
              </a:solidFill>
              <a:latin typeface="Open Sans"/>
              <a:ea typeface="Open Sans"/>
              <a:cs typeface="Open Sans"/>
              <a:sym typeface="Open Sans"/>
            </a:endParaRPr>
          </a:p>
        </p:txBody>
      </p:sp>
      <p:sp>
        <p:nvSpPr>
          <p:cNvPr id="1034" name="Google Shape;1034;p56"/>
          <p:cNvSpPr txBox="1"/>
          <p:nvPr>
            <p:ph idx="4294967295" type="subTitle"/>
          </p:nvPr>
        </p:nvSpPr>
        <p:spPr>
          <a:xfrm>
            <a:off x="1274570" y="4148465"/>
            <a:ext cx="1371600" cy="404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A32E61"/>
              </a:buClr>
              <a:buSzPts val="1800"/>
              <a:buFont typeface="Arial"/>
              <a:buNone/>
            </a:pPr>
            <a:r>
              <a:rPr b="0" i="0" lang="en" sz="1800" u="none" cap="none" strike="noStrike">
                <a:solidFill>
                  <a:srgbClr val="A32E61"/>
                </a:solidFill>
                <a:latin typeface="Oswald"/>
                <a:ea typeface="Oswald"/>
                <a:cs typeface="Oswald"/>
                <a:sym typeface="Oswald"/>
              </a:rPr>
              <a:t>Silver</a:t>
            </a:r>
            <a:endParaRPr b="0" i="0" sz="1800" u="none" cap="none" strike="noStrike">
              <a:solidFill>
                <a:srgbClr val="A32E61"/>
              </a:solidFill>
              <a:latin typeface="Oswald"/>
              <a:ea typeface="Oswald"/>
              <a:cs typeface="Oswald"/>
              <a:sym typeface="Oswald"/>
            </a:endParaRPr>
          </a:p>
        </p:txBody>
      </p:sp>
      <p:sp>
        <p:nvSpPr>
          <p:cNvPr id="1035" name="Google Shape;1035;p56"/>
          <p:cNvSpPr txBox="1"/>
          <p:nvPr>
            <p:ph idx="4294967295" type="subTitle"/>
          </p:nvPr>
        </p:nvSpPr>
        <p:spPr>
          <a:xfrm>
            <a:off x="2261824" y="4186279"/>
            <a:ext cx="5318400" cy="328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Customized for smaller-scale wineries looking for immediate consulting</a:t>
            </a:r>
            <a:endParaRPr b="0" i="1"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57"/>
          <p:cNvSpPr txBox="1"/>
          <p:nvPr/>
        </p:nvSpPr>
        <p:spPr>
          <a:xfrm>
            <a:off x="2720647" y="164428"/>
            <a:ext cx="3702600" cy="57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A32E61"/>
              </a:buClr>
              <a:buSzPts val="3500"/>
              <a:buFont typeface="Oswald Medium"/>
              <a:buNone/>
            </a:pPr>
            <a:r>
              <a:rPr b="0" i="0" lang="en" sz="3500" u="none" cap="none" strike="noStrike">
                <a:solidFill>
                  <a:srgbClr val="A32E61"/>
                </a:solidFill>
                <a:latin typeface="Oswald Medium"/>
                <a:ea typeface="Oswald Medium"/>
                <a:cs typeface="Oswald Medium"/>
                <a:sym typeface="Oswald Medium"/>
              </a:rPr>
              <a:t>RUBY PARTNERSHIP</a:t>
            </a:r>
            <a:endParaRPr sz="1100"/>
          </a:p>
        </p:txBody>
      </p:sp>
      <p:pic>
        <p:nvPicPr>
          <p:cNvPr id="1041" name="Google Shape;1041;p57"/>
          <p:cNvPicPr preferRelativeResize="0"/>
          <p:nvPr/>
        </p:nvPicPr>
        <p:blipFill rotWithShape="1">
          <a:blip r:embed="rId3">
            <a:alphaModFix/>
          </a:blip>
          <a:srcRect b="0" l="0" r="0" t="0"/>
          <a:stretch/>
        </p:blipFill>
        <p:spPr>
          <a:xfrm>
            <a:off x="528628" y="1201852"/>
            <a:ext cx="264132" cy="266222"/>
          </a:xfrm>
          <a:prstGeom prst="rect">
            <a:avLst/>
          </a:prstGeom>
          <a:noFill/>
          <a:ln>
            <a:noFill/>
          </a:ln>
        </p:spPr>
      </p:pic>
      <p:sp>
        <p:nvSpPr>
          <p:cNvPr id="1042" name="Google Shape;1042;p57"/>
          <p:cNvSpPr txBox="1"/>
          <p:nvPr/>
        </p:nvSpPr>
        <p:spPr>
          <a:xfrm>
            <a:off x="949508" y="1165582"/>
            <a:ext cx="65754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On-site consulting for one-month with our team of experts</a:t>
            </a:r>
            <a:endParaRPr sz="1100"/>
          </a:p>
        </p:txBody>
      </p:sp>
      <p:pic>
        <p:nvPicPr>
          <p:cNvPr id="1043" name="Google Shape;1043;p57"/>
          <p:cNvPicPr preferRelativeResize="0"/>
          <p:nvPr/>
        </p:nvPicPr>
        <p:blipFill rotWithShape="1">
          <a:blip r:embed="rId3">
            <a:alphaModFix/>
          </a:blip>
          <a:srcRect b="0" l="0" r="0" t="0"/>
          <a:stretch/>
        </p:blipFill>
        <p:spPr>
          <a:xfrm>
            <a:off x="528628" y="1551340"/>
            <a:ext cx="264132" cy="266222"/>
          </a:xfrm>
          <a:prstGeom prst="rect">
            <a:avLst/>
          </a:prstGeom>
          <a:noFill/>
          <a:ln>
            <a:noFill/>
          </a:ln>
        </p:spPr>
      </p:pic>
      <p:sp>
        <p:nvSpPr>
          <p:cNvPr id="1044" name="Google Shape;1044;p57"/>
          <p:cNvSpPr txBox="1"/>
          <p:nvPr/>
        </p:nvSpPr>
        <p:spPr>
          <a:xfrm>
            <a:off x="950557" y="1518969"/>
            <a:ext cx="80718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Life-time access to our proprietary data, with monthly updates throughout partnership term</a:t>
            </a:r>
            <a:endParaRPr sz="1100"/>
          </a:p>
        </p:txBody>
      </p:sp>
      <p:pic>
        <p:nvPicPr>
          <p:cNvPr id="1045" name="Google Shape;1045;p57"/>
          <p:cNvPicPr preferRelativeResize="0"/>
          <p:nvPr/>
        </p:nvPicPr>
        <p:blipFill rotWithShape="1">
          <a:blip r:embed="rId3">
            <a:alphaModFix/>
          </a:blip>
          <a:srcRect b="0" l="0" r="0" t="0"/>
          <a:stretch/>
        </p:blipFill>
        <p:spPr>
          <a:xfrm>
            <a:off x="528628" y="1900828"/>
            <a:ext cx="264132" cy="266222"/>
          </a:xfrm>
          <a:prstGeom prst="rect">
            <a:avLst/>
          </a:prstGeom>
          <a:noFill/>
          <a:ln>
            <a:noFill/>
          </a:ln>
        </p:spPr>
      </p:pic>
      <p:sp>
        <p:nvSpPr>
          <p:cNvPr id="1046" name="Google Shape;1046;p57"/>
          <p:cNvSpPr txBox="1"/>
          <p:nvPr/>
        </p:nvSpPr>
        <p:spPr>
          <a:xfrm>
            <a:off x="949508" y="1868457"/>
            <a:ext cx="65754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Access to </a:t>
            </a:r>
            <a:r>
              <a:rPr i="1" lang="en">
                <a:solidFill>
                  <a:schemeClr val="dk1"/>
                </a:solidFill>
                <a:latin typeface="Open Sans"/>
                <a:ea typeface="Open Sans"/>
                <a:cs typeface="Open Sans"/>
                <a:sym typeface="Open Sans"/>
              </a:rPr>
              <a:t>Master Wine Data Analytics Scientist</a:t>
            </a:r>
            <a:r>
              <a:rPr b="0" i="1" lang="en" sz="1400" u="none" cap="none" strike="noStrike">
                <a:solidFill>
                  <a:schemeClr val="dk1"/>
                </a:solidFill>
                <a:latin typeface="Open Sans"/>
                <a:ea typeface="Open Sans"/>
                <a:cs typeface="Open Sans"/>
                <a:sym typeface="Open Sans"/>
              </a:rPr>
              <a:t> throughout partnership term (20 hours per week)</a:t>
            </a:r>
            <a:endParaRPr sz="1100"/>
          </a:p>
        </p:txBody>
      </p:sp>
      <p:pic>
        <p:nvPicPr>
          <p:cNvPr id="1047" name="Google Shape;1047;p57"/>
          <p:cNvPicPr preferRelativeResize="0"/>
          <p:nvPr/>
        </p:nvPicPr>
        <p:blipFill rotWithShape="1">
          <a:blip r:embed="rId3">
            <a:alphaModFix/>
          </a:blip>
          <a:srcRect b="0" l="0" r="0" t="0"/>
          <a:stretch/>
        </p:blipFill>
        <p:spPr>
          <a:xfrm>
            <a:off x="528628" y="2326516"/>
            <a:ext cx="264132" cy="266222"/>
          </a:xfrm>
          <a:prstGeom prst="rect">
            <a:avLst/>
          </a:prstGeom>
          <a:noFill/>
          <a:ln>
            <a:noFill/>
          </a:ln>
        </p:spPr>
      </p:pic>
      <p:sp>
        <p:nvSpPr>
          <p:cNvPr id="1048" name="Google Shape;1048;p57"/>
          <p:cNvSpPr txBox="1"/>
          <p:nvPr/>
        </p:nvSpPr>
        <p:spPr>
          <a:xfrm>
            <a:off x="949508" y="2290470"/>
            <a:ext cx="65754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Partnership Cost Structure ($250k for one-year term)</a:t>
            </a:r>
            <a:endParaRPr b="0" i="1" sz="800" u="none" cap="none" strike="noStrike">
              <a:solidFill>
                <a:schemeClr val="dk1"/>
              </a:solidFill>
              <a:latin typeface="Open Sans"/>
              <a:ea typeface="Open Sans"/>
              <a:cs typeface="Open Sans"/>
              <a:sym typeface="Open Sans"/>
            </a:endParaRPr>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sp>
        <p:nvSpPr>
          <p:cNvPr id="1049" name="Google Shape;1049;p57"/>
          <p:cNvSpPr txBox="1"/>
          <p:nvPr/>
        </p:nvSpPr>
        <p:spPr>
          <a:xfrm>
            <a:off x="1214810" y="2495342"/>
            <a:ext cx="65754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0" i="1" lang="en" sz="1100" u="none" cap="none" strike="noStrike">
                <a:solidFill>
                  <a:schemeClr val="dk1"/>
                </a:solidFill>
                <a:latin typeface="Open Sans"/>
                <a:ea typeface="Open Sans"/>
                <a:cs typeface="Open Sans"/>
                <a:sym typeface="Open Sans"/>
              </a:rPr>
              <a:t>- Additional benefits to be billed incrementally as delivered</a:t>
            </a:r>
            <a:endParaRPr sz="1100"/>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pic>
        <p:nvPicPr>
          <p:cNvPr id="1050" name="Google Shape;1050;p57"/>
          <p:cNvPicPr preferRelativeResize="0"/>
          <p:nvPr/>
        </p:nvPicPr>
        <p:blipFill>
          <a:blip r:embed="rId4">
            <a:alphaModFix/>
          </a:blip>
          <a:stretch>
            <a:fillRect/>
          </a:stretch>
        </p:blipFill>
        <p:spPr>
          <a:xfrm>
            <a:off x="2282988" y="2924567"/>
            <a:ext cx="4578037" cy="20772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58"/>
          <p:cNvSpPr txBox="1"/>
          <p:nvPr/>
        </p:nvSpPr>
        <p:spPr>
          <a:xfrm>
            <a:off x="2720647" y="164428"/>
            <a:ext cx="3702600" cy="57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A32E61"/>
              </a:buClr>
              <a:buSzPts val="3500"/>
              <a:buFont typeface="Oswald Medium"/>
              <a:buNone/>
            </a:pPr>
            <a:r>
              <a:rPr b="0" i="0" lang="en" sz="3500" u="none" cap="none" strike="noStrike">
                <a:solidFill>
                  <a:srgbClr val="A32E61"/>
                </a:solidFill>
                <a:latin typeface="Oswald Medium"/>
                <a:ea typeface="Oswald Medium"/>
                <a:cs typeface="Oswald Medium"/>
                <a:sym typeface="Oswald Medium"/>
              </a:rPr>
              <a:t>GOLD PARTNERSHIP</a:t>
            </a:r>
            <a:endParaRPr sz="1100"/>
          </a:p>
        </p:txBody>
      </p:sp>
      <p:pic>
        <p:nvPicPr>
          <p:cNvPr id="1056" name="Google Shape;1056;p58"/>
          <p:cNvPicPr preferRelativeResize="0"/>
          <p:nvPr/>
        </p:nvPicPr>
        <p:blipFill rotWithShape="1">
          <a:blip r:embed="rId3">
            <a:alphaModFix/>
          </a:blip>
          <a:srcRect b="0" l="0" r="0" t="0"/>
          <a:stretch/>
        </p:blipFill>
        <p:spPr>
          <a:xfrm>
            <a:off x="528628" y="1201852"/>
            <a:ext cx="264132" cy="266222"/>
          </a:xfrm>
          <a:prstGeom prst="rect">
            <a:avLst/>
          </a:prstGeom>
          <a:noFill/>
          <a:ln>
            <a:noFill/>
          </a:ln>
        </p:spPr>
      </p:pic>
      <p:sp>
        <p:nvSpPr>
          <p:cNvPr id="1057" name="Google Shape;1057;p58"/>
          <p:cNvSpPr txBox="1"/>
          <p:nvPr/>
        </p:nvSpPr>
        <p:spPr>
          <a:xfrm>
            <a:off x="949508" y="1165582"/>
            <a:ext cx="65754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On-site consulting for one-month with our team of experts</a:t>
            </a:r>
            <a:endParaRPr sz="1100"/>
          </a:p>
        </p:txBody>
      </p:sp>
      <p:pic>
        <p:nvPicPr>
          <p:cNvPr id="1058" name="Google Shape;1058;p58"/>
          <p:cNvPicPr preferRelativeResize="0"/>
          <p:nvPr/>
        </p:nvPicPr>
        <p:blipFill rotWithShape="1">
          <a:blip r:embed="rId3">
            <a:alphaModFix/>
          </a:blip>
          <a:srcRect b="0" l="0" r="0" t="0"/>
          <a:stretch/>
        </p:blipFill>
        <p:spPr>
          <a:xfrm>
            <a:off x="528628" y="1551340"/>
            <a:ext cx="264132" cy="266222"/>
          </a:xfrm>
          <a:prstGeom prst="rect">
            <a:avLst/>
          </a:prstGeom>
          <a:noFill/>
          <a:ln>
            <a:noFill/>
          </a:ln>
        </p:spPr>
      </p:pic>
      <p:sp>
        <p:nvSpPr>
          <p:cNvPr id="1059" name="Google Shape;1059;p58"/>
          <p:cNvSpPr txBox="1"/>
          <p:nvPr/>
        </p:nvSpPr>
        <p:spPr>
          <a:xfrm>
            <a:off x="950557" y="1518969"/>
            <a:ext cx="80718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Life-time access to our proprietary data, with quarterly updates throughout partnership term</a:t>
            </a:r>
            <a:endParaRPr sz="1100"/>
          </a:p>
        </p:txBody>
      </p:sp>
      <p:pic>
        <p:nvPicPr>
          <p:cNvPr id="1060" name="Google Shape;1060;p58"/>
          <p:cNvPicPr preferRelativeResize="0"/>
          <p:nvPr/>
        </p:nvPicPr>
        <p:blipFill rotWithShape="1">
          <a:blip r:embed="rId3">
            <a:alphaModFix/>
          </a:blip>
          <a:srcRect b="0" l="0" r="0" t="0"/>
          <a:stretch/>
        </p:blipFill>
        <p:spPr>
          <a:xfrm>
            <a:off x="528628" y="1900828"/>
            <a:ext cx="264132" cy="266222"/>
          </a:xfrm>
          <a:prstGeom prst="rect">
            <a:avLst/>
          </a:prstGeom>
          <a:noFill/>
          <a:ln>
            <a:noFill/>
          </a:ln>
        </p:spPr>
      </p:pic>
      <p:sp>
        <p:nvSpPr>
          <p:cNvPr id="1061" name="Google Shape;1061;p58"/>
          <p:cNvSpPr txBox="1"/>
          <p:nvPr/>
        </p:nvSpPr>
        <p:spPr>
          <a:xfrm>
            <a:off x="949508" y="1868457"/>
            <a:ext cx="6575400" cy="33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Font typeface="Arial"/>
              <a:buNone/>
            </a:pPr>
            <a:r>
              <a:rPr i="1" lang="en">
                <a:solidFill>
                  <a:schemeClr val="dk1"/>
                </a:solidFill>
                <a:latin typeface="Open Sans"/>
                <a:ea typeface="Open Sans"/>
                <a:cs typeface="Open Sans"/>
                <a:sym typeface="Open Sans"/>
              </a:rPr>
              <a:t>Access to Master Wine Data Analytics Scientist throughout partnership term (20 hours per week)</a:t>
            </a:r>
            <a:endParaRPr sz="1100">
              <a:solidFill>
                <a:schemeClr val="dk1"/>
              </a:solidFill>
            </a:endParaRPr>
          </a:p>
          <a:p>
            <a:pPr indent="0" lvl="0" marL="0" marR="0" rtl="0" algn="l">
              <a:lnSpc>
                <a:spcPct val="90000"/>
              </a:lnSpc>
              <a:spcBef>
                <a:spcPts val="1600"/>
              </a:spcBef>
              <a:spcAft>
                <a:spcPts val="1600"/>
              </a:spcAft>
              <a:buClr>
                <a:schemeClr val="dk1"/>
              </a:buClr>
              <a:buSzPts val="1400"/>
              <a:buFont typeface="Arial"/>
              <a:buNone/>
            </a:pPr>
            <a:r>
              <a:t/>
            </a:r>
            <a:endParaRPr i="1">
              <a:solidFill>
                <a:schemeClr val="dk1"/>
              </a:solidFill>
              <a:latin typeface="Open Sans"/>
              <a:ea typeface="Open Sans"/>
              <a:cs typeface="Open Sans"/>
              <a:sym typeface="Open Sans"/>
            </a:endParaRPr>
          </a:p>
        </p:txBody>
      </p:sp>
      <p:pic>
        <p:nvPicPr>
          <p:cNvPr id="1062" name="Google Shape;1062;p58"/>
          <p:cNvPicPr preferRelativeResize="0"/>
          <p:nvPr/>
        </p:nvPicPr>
        <p:blipFill rotWithShape="1">
          <a:blip r:embed="rId3">
            <a:alphaModFix/>
          </a:blip>
          <a:srcRect b="0" l="0" r="0" t="0"/>
          <a:stretch/>
        </p:blipFill>
        <p:spPr>
          <a:xfrm>
            <a:off x="528628" y="2326516"/>
            <a:ext cx="264132" cy="266222"/>
          </a:xfrm>
          <a:prstGeom prst="rect">
            <a:avLst/>
          </a:prstGeom>
          <a:noFill/>
          <a:ln>
            <a:noFill/>
          </a:ln>
        </p:spPr>
      </p:pic>
      <p:sp>
        <p:nvSpPr>
          <p:cNvPr id="1063" name="Google Shape;1063;p58"/>
          <p:cNvSpPr txBox="1"/>
          <p:nvPr/>
        </p:nvSpPr>
        <p:spPr>
          <a:xfrm>
            <a:off x="949500" y="2290475"/>
            <a:ext cx="65301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Partnership Cost Structure ($200k for one-year term)</a:t>
            </a:r>
            <a:endParaRPr b="0" i="1" sz="800" u="none" cap="none" strike="noStrike">
              <a:solidFill>
                <a:schemeClr val="dk1"/>
              </a:solidFill>
              <a:latin typeface="Open Sans"/>
              <a:ea typeface="Open Sans"/>
              <a:cs typeface="Open Sans"/>
              <a:sym typeface="Open Sans"/>
            </a:endParaRPr>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sp>
        <p:nvSpPr>
          <p:cNvPr id="1064" name="Google Shape;1064;p58"/>
          <p:cNvSpPr txBox="1"/>
          <p:nvPr/>
        </p:nvSpPr>
        <p:spPr>
          <a:xfrm>
            <a:off x="1214810" y="2495342"/>
            <a:ext cx="65754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0" i="1" lang="en" sz="1100" u="none" cap="none" strike="noStrike">
                <a:solidFill>
                  <a:schemeClr val="dk1"/>
                </a:solidFill>
                <a:latin typeface="Open Sans"/>
                <a:ea typeface="Open Sans"/>
                <a:cs typeface="Open Sans"/>
                <a:sym typeface="Open Sans"/>
              </a:rPr>
              <a:t>- Additional benefits to be billed incrementally as delivered</a:t>
            </a:r>
            <a:endParaRPr sz="1100"/>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pic>
        <p:nvPicPr>
          <p:cNvPr id="1065" name="Google Shape;1065;p58"/>
          <p:cNvPicPr preferRelativeResize="0"/>
          <p:nvPr/>
        </p:nvPicPr>
        <p:blipFill>
          <a:blip r:embed="rId4">
            <a:alphaModFix/>
          </a:blip>
          <a:stretch>
            <a:fillRect/>
          </a:stretch>
        </p:blipFill>
        <p:spPr>
          <a:xfrm>
            <a:off x="2280550" y="2924542"/>
            <a:ext cx="4582902" cy="20772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59"/>
          <p:cNvSpPr txBox="1"/>
          <p:nvPr/>
        </p:nvSpPr>
        <p:spPr>
          <a:xfrm>
            <a:off x="2487593" y="179204"/>
            <a:ext cx="4168800" cy="571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A32E61"/>
              </a:buClr>
              <a:buSzPts val="3500"/>
              <a:buFont typeface="Oswald Medium"/>
              <a:buNone/>
            </a:pPr>
            <a:r>
              <a:rPr b="0" i="0" lang="en" sz="3500" u="none" cap="none" strike="noStrike">
                <a:solidFill>
                  <a:srgbClr val="A32E61"/>
                </a:solidFill>
                <a:latin typeface="Oswald Medium"/>
                <a:ea typeface="Oswald Medium"/>
                <a:cs typeface="Oswald Medium"/>
                <a:sym typeface="Oswald Medium"/>
              </a:rPr>
              <a:t>SILVER PARTNERSHIP</a:t>
            </a:r>
            <a:endParaRPr sz="1100"/>
          </a:p>
        </p:txBody>
      </p:sp>
      <p:pic>
        <p:nvPicPr>
          <p:cNvPr id="1071" name="Google Shape;1071;p59"/>
          <p:cNvPicPr preferRelativeResize="0"/>
          <p:nvPr/>
        </p:nvPicPr>
        <p:blipFill rotWithShape="1">
          <a:blip r:embed="rId3">
            <a:alphaModFix/>
          </a:blip>
          <a:srcRect b="0" l="0" r="0" t="0"/>
          <a:stretch/>
        </p:blipFill>
        <p:spPr>
          <a:xfrm>
            <a:off x="528628" y="1201852"/>
            <a:ext cx="264132" cy="266222"/>
          </a:xfrm>
          <a:prstGeom prst="rect">
            <a:avLst/>
          </a:prstGeom>
          <a:noFill/>
          <a:ln>
            <a:noFill/>
          </a:ln>
        </p:spPr>
      </p:pic>
      <p:sp>
        <p:nvSpPr>
          <p:cNvPr id="1072" name="Google Shape;1072;p59"/>
          <p:cNvSpPr txBox="1"/>
          <p:nvPr/>
        </p:nvSpPr>
        <p:spPr>
          <a:xfrm>
            <a:off x="949508" y="1165582"/>
            <a:ext cx="65754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On-site consulting for one-month with our team of experts</a:t>
            </a:r>
            <a:endParaRPr sz="1100"/>
          </a:p>
        </p:txBody>
      </p:sp>
      <p:pic>
        <p:nvPicPr>
          <p:cNvPr id="1073" name="Google Shape;1073;p59"/>
          <p:cNvPicPr preferRelativeResize="0"/>
          <p:nvPr/>
        </p:nvPicPr>
        <p:blipFill rotWithShape="1">
          <a:blip r:embed="rId3">
            <a:alphaModFix/>
          </a:blip>
          <a:srcRect b="0" l="0" r="0" t="0"/>
          <a:stretch/>
        </p:blipFill>
        <p:spPr>
          <a:xfrm>
            <a:off x="528628" y="1551340"/>
            <a:ext cx="264132" cy="266222"/>
          </a:xfrm>
          <a:prstGeom prst="rect">
            <a:avLst/>
          </a:prstGeom>
          <a:noFill/>
          <a:ln>
            <a:noFill/>
          </a:ln>
        </p:spPr>
      </p:pic>
      <p:sp>
        <p:nvSpPr>
          <p:cNvPr id="1074" name="Google Shape;1074;p59"/>
          <p:cNvSpPr txBox="1"/>
          <p:nvPr/>
        </p:nvSpPr>
        <p:spPr>
          <a:xfrm>
            <a:off x="950557" y="1518969"/>
            <a:ext cx="80718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Life-time access to our proprietary data</a:t>
            </a:r>
            <a:endParaRPr sz="1100"/>
          </a:p>
        </p:txBody>
      </p:sp>
      <p:pic>
        <p:nvPicPr>
          <p:cNvPr id="1075" name="Google Shape;1075;p59"/>
          <p:cNvPicPr preferRelativeResize="0"/>
          <p:nvPr/>
        </p:nvPicPr>
        <p:blipFill rotWithShape="1">
          <a:blip r:embed="rId3">
            <a:alphaModFix/>
          </a:blip>
          <a:srcRect b="0" l="0" r="0" t="0"/>
          <a:stretch/>
        </p:blipFill>
        <p:spPr>
          <a:xfrm>
            <a:off x="528628" y="1900828"/>
            <a:ext cx="264132" cy="266222"/>
          </a:xfrm>
          <a:prstGeom prst="rect">
            <a:avLst/>
          </a:prstGeom>
          <a:noFill/>
          <a:ln>
            <a:noFill/>
          </a:ln>
        </p:spPr>
      </p:pic>
      <p:sp>
        <p:nvSpPr>
          <p:cNvPr id="1076" name="Google Shape;1076;p59"/>
          <p:cNvSpPr txBox="1"/>
          <p:nvPr/>
        </p:nvSpPr>
        <p:spPr>
          <a:xfrm>
            <a:off x="949508" y="1868457"/>
            <a:ext cx="6575400" cy="330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Access to </a:t>
            </a:r>
            <a:r>
              <a:rPr i="1" lang="en">
                <a:solidFill>
                  <a:schemeClr val="dk1"/>
                </a:solidFill>
                <a:latin typeface="Open Sans"/>
                <a:ea typeface="Open Sans"/>
                <a:cs typeface="Open Sans"/>
                <a:sym typeface="Open Sans"/>
              </a:rPr>
              <a:t>Junior Wine Data Analytics Scientist</a:t>
            </a:r>
            <a:r>
              <a:rPr b="0" i="1" lang="en" sz="1400" u="none" cap="none" strike="noStrike">
                <a:solidFill>
                  <a:schemeClr val="dk1"/>
                </a:solidFill>
                <a:latin typeface="Open Sans"/>
                <a:ea typeface="Open Sans"/>
                <a:cs typeface="Open Sans"/>
                <a:sym typeface="Open Sans"/>
              </a:rPr>
              <a:t> throughout partnership term (2 hours per week)</a:t>
            </a:r>
            <a:endParaRPr sz="1100"/>
          </a:p>
        </p:txBody>
      </p:sp>
      <p:pic>
        <p:nvPicPr>
          <p:cNvPr id="1077" name="Google Shape;1077;p59"/>
          <p:cNvPicPr preferRelativeResize="0"/>
          <p:nvPr/>
        </p:nvPicPr>
        <p:blipFill rotWithShape="1">
          <a:blip r:embed="rId3">
            <a:alphaModFix/>
          </a:blip>
          <a:srcRect b="0" l="0" r="0" t="0"/>
          <a:stretch/>
        </p:blipFill>
        <p:spPr>
          <a:xfrm>
            <a:off x="528628" y="2326516"/>
            <a:ext cx="264132" cy="266222"/>
          </a:xfrm>
          <a:prstGeom prst="rect">
            <a:avLst/>
          </a:prstGeom>
          <a:noFill/>
          <a:ln>
            <a:noFill/>
          </a:ln>
        </p:spPr>
      </p:pic>
      <p:sp>
        <p:nvSpPr>
          <p:cNvPr id="1078" name="Google Shape;1078;p59"/>
          <p:cNvSpPr txBox="1"/>
          <p:nvPr/>
        </p:nvSpPr>
        <p:spPr>
          <a:xfrm>
            <a:off x="949508" y="2290470"/>
            <a:ext cx="65754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400"/>
              <a:buFont typeface="Arial"/>
              <a:buNone/>
            </a:pPr>
            <a:r>
              <a:rPr b="0" i="1" lang="en" sz="1400" u="none" cap="none" strike="noStrike">
                <a:solidFill>
                  <a:schemeClr val="dk1"/>
                </a:solidFill>
                <a:latin typeface="Open Sans"/>
                <a:ea typeface="Open Sans"/>
                <a:cs typeface="Open Sans"/>
                <a:sym typeface="Open Sans"/>
              </a:rPr>
              <a:t>Partnership Cost Structure ($100k for one-year term)</a:t>
            </a:r>
            <a:endParaRPr b="0" i="1" sz="800" u="none" cap="none" strike="noStrike">
              <a:solidFill>
                <a:schemeClr val="dk1"/>
              </a:solidFill>
              <a:latin typeface="Open Sans"/>
              <a:ea typeface="Open Sans"/>
              <a:cs typeface="Open Sans"/>
              <a:sym typeface="Open Sans"/>
            </a:endParaRPr>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sp>
        <p:nvSpPr>
          <p:cNvPr id="1079" name="Google Shape;1079;p59"/>
          <p:cNvSpPr txBox="1"/>
          <p:nvPr/>
        </p:nvSpPr>
        <p:spPr>
          <a:xfrm>
            <a:off x="1214810" y="2495342"/>
            <a:ext cx="6575400" cy="266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0" i="1" lang="en" sz="1100" u="none" cap="none" strike="noStrike">
                <a:solidFill>
                  <a:schemeClr val="dk1"/>
                </a:solidFill>
                <a:latin typeface="Open Sans"/>
                <a:ea typeface="Open Sans"/>
                <a:cs typeface="Open Sans"/>
                <a:sym typeface="Open Sans"/>
              </a:rPr>
              <a:t>- Additional benefits to be billed incrementally as delivered</a:t>
            </a:r>
            <a:endParaRPr sz="1100"/>
          </a:p>
          <a:p>
            <a:pPr indent="0" lvl="0" marL="0" marR="0" rtl="0" algn="l">
              <a:lnSpc>
                <a:spcPct val="100000"/>
              </a:lnSpc>
              <a:spcBef>
                <a:spcPts val="1600"/>
              </a:spcBef>
              <a:spcAft>
                <a:spcPts val="0"/>
              </a:spcAft>
              <a:buClr>
                <a:schemeClr val="dk1"/>
              </a:buClr>
              <a:buSzPts val="900"/>
              <a:buFont typeface="Arial"/>
              <a:buNone/>
            </a:pPr>
            <a:r>
              <a:t/>
            </a:r>
            <a:endParaRPr b="0" i="1" sz="900" u="none" cap="none" strike="noStrike">
              <a:solidFill>
                <a:schemeClr val="dk1"/>
              </a:solidFill>
              <a:latin typeface="Open Sans"/>
              <a:ea typeface="Open Sans"/>
              <a:cs typeface="Open Sans"/>
              <a:sym typeface="Open Sans"/>
            </a:endParaRPr>
          </a:p>
          <a:p>
            <a:pPr indent="0" lvl="0" marL="0" marR="0" rtl="0" algn="l">
              <a:lnSpc>
                <a:spcPct val="90000"/>
              </a:lnSpc>
              <a:spcBef>
                <a:spcPts val="0"/>
              </a:spcBef>
              <a:spcAft>
                <a:spcPts val="1600"/>
              </a:spcAft>
              <a:buClr>
                <a:schemeClr val="dk1"/>
              </a:buClr>
              <a:buSzPts val="1400"/>
              <a:buFont typeface="Arial"/>
              <a:buNone/>
            </a:pPr>
            <a:r>
              <a:t/>
            </a:r>
            <a:endParaRPr b="0" i="1" sz="1400" u="none" cap="none" strike="noStrike">
              <a:solidFill>
                <a:schemeClr val="dk1"/>
              </a:solidFill>
              <a:latin typeface="Open Sans"/>
              <a:ea typeface="Open Sans"/>
              <a:cs typeface="Open Sans"/>
              <a:sym typeface="Open Sans"/>
            </a:endParaRPr>
          </a:p>
        </p:txBody>
      </p:sp>
      <p:pic>
        <p:nvPicPr>
          <p:cNvPr id="1080" name="Google Shape;1080;p59"/>
          <p:cNvPicPr preferRelativeResize="0"/>
          <p:nvPr/>
        </p:nvPicPr>
        <p:blipFill>
          <a:blip r:embed="rId4">
            <a:alphaModFix/>
          </a:blip>
          <a:stretch>
            <a:fillRect/>
          </a:stretch>
        </p:blipFill>
        <p:spPr>
          <a:xfrm>
            <a:off x="2268363" y="2924542"/>
            <a:ext cx="4620672" cy="207725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4" name="Shape 1084"/>
        <p:cNvGrpSpPr/>
        <p:nvPr/>
      </p:nvGrpSpPr>
      <p:grpSpPr>
        <a:xfrm>
          <a:off x="0" y="0"/>
          <a:ext cx="0" cy="0"/>
          <a:chOff x="0" y="0"/>
          <a:chExt cx="0" cy="0"/>
        </a:xfrm>
      </p:grpSpPr>
      <p:sp>
        <p:nvSpPr>
          <p:cNvPr id="1085" name="Google Shape;1085;p60"/>
          <p:cNvSpPr txBox="1"/>
          <p:nvPr>
            <p:ph type="title"/>
          </p:nvPr>
        </p:nvSpPr>
        <p:spPr>
          <a:xfrm>
            <a:off x="713225" y="387100"/>
            <a:ext cx="5688900" cy="39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THANK YOU!</a:t>
            </a:r>
            <a:endParaRPr sz="8000"/>
          </a:p>
          <a:p>
            <a:pPr indent="0" lvl="0" marL="0" rtl="0" algn="l">
              <a:spcBef>
                <a:spcPts val="0"/>
              </a:spcBef>
              <a:spcAft>
                <a:spcPts val="0"/>
              </a:spcAft>
              <a:buNone/>
            </a:pPr>
            <a:r>
              <a:t/>
            </a:r>
            <a:endParaRPr sz="8000"/>
          </a:p>
          <a:p>
            <a:pPr indent="457200" lvl="0" marL="1828800" rtl="0" algn="l">
              <a:spcBef>
                <a:spcPts val="0"/>
              </a:spcBef>
              <a:spcAft>
                <a:spcPts val="0"/>
              </a:spcAft>
              <a:buNone/>
            </a:pPr>
            <a:r>
              <a:rPr i="1" lang="en" sz="6000">
                <a:latin typeface="Oswald ExtraLight"/>
                <a:ea typeface="Oswald ExtraLight"/>
                <a:cs typeface="Oswald ExtraLight"/>
                <a:sym typeface="Oswald ExtraLight"/>
              </a:rPr>
              <a:t>CHEERS!</a:t>
            </a:r>
            <a:endParaRPr i="1" sz="6000">
              <a:latin typeface="Oswald ExtraLight"/>
              <a:ea typeface="Oswald ExtraLight"/>
              <a:cs typeface="Oswald ExtraLight"/>
              <a:sym typeface="Oswald Extra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p:nvPr/>
        </p:nvSpPr>
        <p:spPr>
          <a:xfrm>
            <a:off x="659600" y="3479950"/>
            <a:ext cx="2625600" cy="80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txBox="1"/>
          <p:nvPr>
            <p:ph idx="1" type="subTitle"/>
          </p:nvPr>
        </p:nvSpPr>
        <p:spPr>
          <a:xfrm>
            <a:off x="703250" y="2354900"/>
            <a:ext cx="3713400" cy="1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Do you have any questions?</a:t>
            </a:r>
            <a:endParaRPr>
              <a:solidFill>
                <a:schemeClr val="dk2"/>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WhenDataMeetsWine</a:t>
            </a:r>
            <a:r>
              <a:rPr b="1" lang="en">
                <a:solidFill>
                  <a:schemeClr val="dk2"/>
                </a:solidFill>
              </a:rPr>
              <a:t>@</a:t>
            </a:r>
            <a:r>
              <a:rPr b="1" lang="en"/>
              <a:t>winealytics.</a:t>
            </a:r>
            <a:r>
              <a:rPr b="1" lang="en">
                <a:solidFill>
                  <a:schemeClr val="dk2"/>
                </a:solidFill>
              </a:rPr>
              <a:t>com </a:t>
            </a:r>
            <a:endParaRPr b="1">
              <a:solidFill>
                <a:schemeClr val="dk2"/>
              </a:solidFill>
            </a:endParaRPr>
          </a:p>
          <a:p>
            <a:pPr indent="0" lvl="0" marL="0" rtl="0" algn="l">
              <a:spcBef>
                <a:spcPts val="0"/>
              </a:spcBef>
              <a:spcAft>
                <a:spcPts val="0"/>
              </a:spcAft>
              <a:buClr>
                <a:schemeClr val="dk1"/>
              </a:buClr>
              <a:buSzPts val="1100"/>
              <a:buFont typeface="Arial"/>
              <a:buNone/>
            </a:pPr>
            <a:r>
              <a:rPr lang="en"/>
              <a:t>212-800-8000</a:t>
            </a:r>
            <a:endParaRPr>
              <a:solidFill>
                <a:schemeClr val="dk2"/>
              </a:solidFill>
            </a:endParaRPr>
          </a:p>
          <a:p>
            <a:pPr indent="0" lvl="0" marL="0" rtl="0" algn="l">
              <a:spcBef>
                <a:spcPts val="0"/>
              </a:spcBef>
              <a:spcAft>
                <a:spcPts val="0"/>
              </a:spcAft>
              <a:buClr>
                <a:schemeClr val="dk1"/>
              </a:buClr>
              <a:buSzPts val="1100"/>
              <a:buFont typeface="Arial"/>
              <a:buNone/>
            </a:pPr>
            <a:r>
              <a:rPr lang="en"/>
              <a:t>winealytics</a:t>
            </a:r>
            <a:r>
              <a:rPr lang="en">
                <a:solidFill>
                  <a:schemeClr val="dk2"/>
                </a:solidFill>
              </a:rPr>
              <a:t>.com</a:t>
            </a:r>
            <a:endParaRPr/>
          </a:p>
        </p:txBody>
      </p:sp>
      <p:sp>
        <p:nvSpPr>
          <p:cNvPr id="1092" name="Google Shape;1092;p61"/>
          <p:cNvSpPr/>
          <p:nvPr/>
        </p:nvSpPr>
        <p:spPr>
          <a:xfrm>
            <a:off x="5789750" y="365750"/>
            <a:ext cx="1838600" cy="4003479"/>
          </a:xfrm>
          <a:custGeom>
            <a:rect b="b" l="l" r="r" t="t"/>
            <a:pathLst>
              <a:path extrusionOk="0" h="208406" w="73544">
                <a:moveTo>
                  <a:pt x="10728" y="14880"/>
                </a:moveTo>
                <a:cubicBezTo>
                  <a:pt x="9334" y="14880"/>
                  <a:pt x="7948" y="15075"/>
                  <a:pt x="6582" y="15465"/>
                </a:cubicBezTo>
                <a:cubicBezTo>
                  <a:pt x="4974" y="15953"/>
                  <a:pt x="3413" y="16684"/>
                  <a:pt x="2048" y="17611"/>
                </a:cubicBezTo>
                <a:cubicBezTo>
                  <a:pt x="1414" y="18001"/>
                  <a:pt x="878" y="18537"/>
                  <a:pt x="439" y="19122"/>
                </a:cubicBezTo>
                <a:cubicBezTo>
                  <a:pt x="49" y="19610"/>
                  <a:pt x="0" y="20292"/>
                  <a:pt x="293" y="20828"/>
                </a:cubicBezTo>
                <a:cubicBezTo>
                  <a:pt x="521" y="21377"/>
                  <a:pt x="1092" y="21711"/>
                  <a:pt x="1644" y="21711"/>
                </a:cubicBezTo>
                <a:cubicBezTo>
                  <a:pt x="1681" y="21711"/>
                  <a:pt x="1719" y="21709"/>
                  <a:pt x="1756" y="21706"/>
                </a:cubicBezTo>
                <a:cubicBezTo>
                  <a:pt x="3023" y="21657"/>
                  <a:pt x="4242" y="21267"/>
                  <a:pt x="5266" y="20585"/>
                </a:cubicBezTo>
                <a:cubicBezTo>
                  <a:pt x="6826" y="19707"/>
                  <a:pt x="8484" y="18976"/>
                  <a:pt x="10190" y="18439"/>
                </a:cubicBezTo>
                <a:cubicBezTo>
                  <a:pt x="11383" y="18103"/>
                  <a:pt x="12539" y="17940"/>
                  <a:pt x="13660" y="17940"/>
                </a:cubicBezTo>
                <a:cubicBezTo>
                  <a:pt x="16435" y="17940"/>
                  <a:pt x="18994" y="18939"/>
                  <a:pt x="21355" y="20780"/>
                </a:cubicBezTo>
                <a:cubicBezTo>
                  <a:pt x="23013" y="22194"/>
                  <a:pt x="24476" y="23754"/>
                  <a:pt x="25694" y="25509"/>
                </a:cubicBezTo>
                <a:cubicBezTo>
                  <a:pt x="25743" y="25558"/>
                  <a:pt x="25841" y="25655"/>
                  <a:pt x="25889" y="25704"/>
                </a:cubicBezTo>
                <a:cubicBezTo>
                  <a:pt x="25694" y="25070"/>
                  <a:pt x="25451" y="24485"/>
                  <a:pt x="25061" y="23949"/>
                </a:cubicBezTo>
                <a:cubicBezTo>
                  <a:pt x="23744" y="21657"/>
                  <a:pt x="22038" y="19658"/>
                  <a:pt x="20039" y="18001"/>
                </a:cubicBezTo>
                <a:cubicBezTo>
                  <a:pt x="17991" y="16294"/>
                  <a:pt x="15456" y="15222"/>
                  <a:pt x="12823" y="15027"/>
                </a:cubicBezTo>
                <a:cubicBezTo>
                  <a:pt x="12124" y="14929"/>
                  <a:pt x="11425" y="14880"/>
                  <a:pt x="10728" y="14880"/>
                </a:cubicBezTo>
                <a:close/>
                <a:moveTo>
                  <a:pt x="69074" y="29106"/>
                </a:moveTo>
                <a:cubicBezTo>
                  <a:pt x="66234" y="29106"/>
                  <a:pt x="61166" y="32861"/>
                  <a:pt x="60457" y="35699"/>
                </a:cubicBezTo>
                <a:cubicBezTo>
                  <a:pt x="63041" y="33164"/>
                  <a:pt x="66210" y="32432"/>
                  <a:pt x="69525" y="31993"/>
                </a:cubicBezTo>
                <a:cubicBezTo>
                  <a:pt x="70354" y="31896"/>
                  <a:pt x="71524" y="31652"/>
                  <a:pt x="71427" y="30433"/>
                </a:cubicBezTo>
                <a:cubicBezTo>
                  <a:pt x="71280" y="29214"/>
                  <a:pt x="70208" y="29166"/>
                  <a:pt x="69330" y="29117"/>
                </a:cubicBezTo>
                <a:cubicBezTo>
                  <a:pt x="69247" y="29110"/>
                  <a:pt x="69161" y="29106"/>
                  <a:pt x="69074" y="29106"/>
                </a:cubicBezTo>
                <a:close/>
                <a:moveTo>
                  <a:pt x="54284" y="0"/>
                </a:moveTo>
                <a:cubicBezTo>
                  <a:pt x="54077" y="0"/>
                  <a:pt x="53870" y="51"/>
                  <a:pt x="53680" y="156"/>
                </a:cubicBezTo>
                <a:cubicBezTo>
                  <a:pt x="52607" y="644"/>
                  <a:pt x="51681" y="1375"/>
                  <a:pt x="51047" y="2350"/>
                </a:cubicBezTo>
                <a:cubicBezTo>
                  <a:pt x="47586" y="6543"/>
                  <a:pt x="45099" y="11516"/>
                  <a:pt x="43880" y="16831"/>
                </a:cubicBezTo>
                <a:cubicBezTo>
                  <a:pt x="43441" y="18830"/>
                  <a:pt x="43149" y="20828"/>
                  <a:pt x="43051" y="22827"/>
                </a:cubicBezTo>
                <a:cubicBezTo>
                  <a:pt x="42759" y="27410"/>
                  <a:pt x="43246" y="31993"/>
                  <a:pt x="44563" y="36430"/>
                </a:cubicBezTo>
                <a:cubicBezTo>
                  <a:pt x="44611" y="36674"/>
                  <a:pt x="44709" y="36918"/>
                  <a:pt x="44904" y="37064"/>
                </a:cubicBezTo>
                <a:cubicBezTo>
                  <a:pt x="44806" y="36528"/>
                  <a:pt x="44709" y="35991"/>
                  <a:pt x="44563" y="35455"/>
                </a:cubicBezTo>
                <a:cubicBezTo>
                  <a:pt x="43783" y="32188"/>
                  <a:pt x="43441" y="28824"/>
                  <a:pt x="43588" y="25509"/>
                </a:cubicBezTo>
                <a:cubicBezTo>
                  <a:pt x="43783" y="20828"/>
                  <a:pt x="45099" y="16245"/>
                  <a:pt x="47488" y="12199"/>
                </a:cubicBezTo>
                <a:cubicBezTo>
                  <a:pt x="48902" y="9761"/>
                  <a:pt x="50657" y="7518"/>
                  <a:pt x="52656" y="5519"/>
                </a:cubicBezTo>
                <a:cubicBezTo>
                  <a:pt x="53534" y="4739"/>
                  <a:pt x="54314" y="3813"/>
                  <a:pt x="54948" y="2887"/>
                </a:cubicBezTo>
                <a:cubicBezTo>
                  <a:pt x="55191" y="2497"/>
                  <a:pt x="55338" y="2155"/>
                  <a:pt x="55484" y="1765"/>
                </a:cubicBezTo>
                <a:cubicBezTo>
                  <a:pt x="55679" y="1229"/>
                  <a:pt x="55533" y="595"/>
                  <a:pt x="55045" y="254"/>
                </a:cubicBezTo>
                <a:cubicBezTo>
                  <a:pt x="54824" y="88"/>
                  <a:pt x="54555" y="0"/>
                  <a:pt x="54284" y="0"/>
                </a:cubicBezTo>
                <a:close/>
                <a:moveTo>
                  <a:pt x="48521" y="28736"/>
                </a:moveTo>
                <a:cubicBezTo>
                  <a:pt x="48101" y="28736"/>
                  <a:pt x="47627" y="29060"/>
                  <a:pt x="47195" y="29799"/>
                </a:cubicBezTo>
                <a:cubicBezTo>
                  <a:pt x="46269" y="31408"/>
                  <a:pt x="46415" y="33359"/>
                  <a:pt x="46757" y="35114"/>
                </a:cubicBezTo>
                <a:cubicBezTo>
                  <a:pt x="46850" y="35580"/>
                  <a:pt x="47254" y="38448"/>
                  <a:pt x="47886" y="38448"/>
                </a:cubicBezTo>
                <a:cubicBezTo>
                  <a:pt x="47915" y="38448"/>
                  <a:pt x="47945" y="38442"/>
                  <a:pt x="47976" y="38429"/>
                </a:cubicBezTo>
                <a:cubicBezTo>
                  <a:pt x="48512" y="38185"/>
                  <a:pt x="49048" y="35845"/>
                  <a:pt x="49194" y="35016"/>
                </a:cubicBezTo>
                <a:cubicBezTo>
                  <a:pt x="49243" y="34821"/>
                  <a:pt x="49292" y="34480"/>
                  <a:pt x="49389" y="34041"/>
                </a:cubicBezTo>
                <a:cubicBezTo>
                  <a:pt x="49633" y="32822"/>
                  <a:pt x="49779" y="31603"/>
                  <a:pt x="49682" y="30336"/>
                </a:cubicBezTo>
                <a:cubicBezTo>
                  <a:pt x="49569" y="29348"/>
                  <a:pt x="49097" y="28736"/>
                  <a:pt x="48521" y="28736"/>
                </a:cubicBezTo>
                <a:close/>
                <a:moveTo>
                  <a:pt x="57239" y="57151"/>
                </a:moveTo>
                <a:lnTo>
                  <a:pt x="57239" y="57151"/>
                </a:lnTo>
                <a:cubicBezTo>
                  <a:pt x="58080" y="58966"/>
                  <a:pt x="58892" y="60802"/>
                  <a:pt x="59668" y="62656"/>
                </a:cubicBezTo>
                <a:lnTo>
                  <a:pt x="59668" y="62656"/>
                </a:lnTo>
                <a:lnTo>
                  <a:pt x="58642" y="61275"/>
                </a:lnTo>
                <a:lnTo>
                  <a:pt x="58642" y="61275"/>
                </a:lnTo>
                <a:cubicBezTo>
                  <a:pt x="58177" y="59901"/>
                  <a:pt x="57708" y="58527"/>
                  <a:pt x="57239" y="57151"/>
                </a:cubicBezTo>
                <a:close/>
                <a:moveTo>
                  <a:pt x="61121" y="64612"/>
                </a:moveTo>
                <a:cubicBezTo>
                  <a:pt x="61292" y="64836"/>
                  <a:pt x="61461" y="65063"/>
                  <a:pt x="61627" y="65293"/>
                </a:cubicBezTo>
                <a:lnTo>
                  <a:pt x="61121" y="64612"/>
                </a:lnTo>
                <a:close/>
                <a:moveTo>
                  <a:pt x="61444" y="13313"/>
                </a:moveTo>
                <a:cubicBezTo>
                  <a:pt x="60730" y="13313"/>
                  <a:pt x="60031" y="13460"/>
                  <a:pt x="59531" y="13710"/>
                </a:cubicBezTo>
                <a:cubicBezTo>
                  <a:pt x="57873" y="14539"/>
                  <a:pt x="56751" y="16294"/>
                  <a:pt x="55923" y="17903"/>
                </a:cubicBezTo>
                <a:cubicBezTo>
                  <a:pt x="54167" y="21267"/>
                  <a:pt x="53144" y="25070"/>
                  <a:pt x="52364" y="28776"/>
                </a:cubicBezTo>
                <a:cubicBezTo>
                  <a:pt x="51145" y="34382"/>
                  <a:pt x="51047" y="40233"/>
                  <a:pt x="52022" y="45889"/>
                </a:cubicBezTo>
                <a:cubicBezTo>
                  <a:pt x="52315" y="47449"/>
                  <a:pt x="52900" y="48960"/>
                  <a:pt x="53046" y="50520"/>
                </a:cubicBezTo>
                <a:cubicBezTo>
                  <a:pt x="53145" y="51638"/>
                  <a:pt x="52903" y="52402"/>
                  <a:pt x="52357" y="52817"/>
                </a:cubicBezTo>
                <a:lnTo>
                  <a:pt x="52357" y="52817"/>
                </a:lnTo>
                <a:lnTo>
                  <a:pt x="47390" y="46132"/>
                </a:lnTo>
                <a:cubicBezTo>
                  <a:pt x="46659" y="45401"/>
                  <a:pt x="45928" y="44621"/>
                  <a:pt x="45245" y="43792"/>
                </a:cubicBezTo>
                <a:cubicBezTo>
                  <a:pt x="42174" y="40379"/>
                  <a:pt x="39736" y="36479"/>
                  <a:pt x="38029" y="32237"/>
                </a:cubicBezTo>
                <a:cubicBezTo>
                  <a:pt x="37298" y="30482"/>
                  <a:pt x="36859" y="28581"/>
                  <a:pt x="36811" y="26679"/>
                </a:cubicBezTo>
                <a:cubicBezTo>
                  <a:pt x="36908" y="25119"/>
                  <a:pt x="37152" y="23608"/>
                  <a:pt x="37542" y="22145"/>
                </a:cubicBezTo>
                <a:cubicBezTo>
                  <a:pt x="37883" y="21170"/>
                  <a:pt x="38078" y="20146"/>
                  <a:pt x="38078" y="19171"/>
                </a:cubicBezTo>
                <a:cubicBezTo>
                  <a:pt x="37971" y="17882"/>
                  <a:pt x="37127" y="17092"/>
                  <a:pt x="36107" y="17092"/>
                </a:cubicBezTo>
                <a:cubicBezTo>
                  <a:pt x="35738" y="17092"/>
                  <a:pt x="35346" y="17196"/>
                  <a:pt x="34958" y="17416"/>
                </a:cubicBezTo>
                <a:cubicBezTo>
                  <a:pt x="33300" y="18342"/>
                  <a:pt x="32228" y="20048"/>
                  <a:pt x="32130" y="21901"/>
                </a:cubicBezTo>
                <a:cubicBezTo>
                  <a:pt x="31740" y="25753"/>
                  <a:pt x="33105" y="29068"/>
                  <a:pt x="35104" y="32188"/>
                </a:cubicBezTo>
                <a:cubicBezTo>
                  <a:pt x="36713" y="34675"/>
                  <a:pt x="38468" y="37015"/>
                  <a:pt x="40175" y="39404"/>
                </a:cubicBezTo>
                <a:cubicBezTo>
                  <a:pt x="40467" y="39746"/>
                  <a:pt x="40711" y="40136"/>
                  <a:pt x="40857" y="40574"/>
                </a:cubicBezTo>
                <a:cubicBezTo>
                  <a:pt x="40979" y="41101"/>
                  <a:pt x="40798" y="41391"/>
                  <a:pt x="40370" y="41391"/>
                </a:cubicBezTo>
                <a:cubicBezTo>
                  <a:pt x="40283" y="41391"/>
                  <a:pt x="40185" y="41379"/>
                  <a:pt x="40077" y="41354"/>
                </a:cubicBezTo>
                <a:cubicBezTo>
                  <a:pt x="39346" y="41111"/>
                  <a:pt x="38615" y="40721"/>
                  <a:pt x="38029" y="40184"/>
                </a:cubicBezTo>
                <a:cubicBezTo>
                  <a:pt x="36518" y="38917"/>
                  <a:pt x="35055" y="37600"/>
                  <a:pt x="33593" y="36284"/>
                </a:cubicBezTo>
                <a:cubicBezTo>
                  <a:pt x="32276" y="35016"/>
                  <a:pt x="30667" y="34041"/>
                  <a:pt x="28961" y="33456"/>
                </a:cubicBezTo>
                <a:cubicBezTo>
                  <a:pt x="28702" y="33341"/>
                  <a:pt x="28435" y="33285"/>
                  <a:pt x="28174" y="33285"/>
                </a:cubicBezTo>
                <a:cubicBezTo>
                  <a:pt x="27551" y="33285"/>
                  <a:pt x="26965" y="33603"/>
                  <a:pt x="26621" y="34187"/>
                </a:cubicBezTo>
                <a:cubicBezTo>
                  <a:pt x="26084" y="34870"/>
                  <a:pt x="25792" y="35748"/>
                  <a:pt x="25743" y="36625"/>
                </a:cubicBezTo>
                <a:cubicBezTo>
                  <a:pt x="25646" y="37942"/>
                  <a:pt x="26426" y="38819"/>
                  <a:pt x="27401" y="39502"/>
                </a:cubicBezTo>
                <a:cubicBezTo>
                  <a:pt x="28278" y="40087"/>
                  <a:pt x="29254" y="40477"/>
                  <a:pt x="30229" y="40721"/>
                </a:cubicBezTo>
                <a:cubicBezTo>
                  <a:pt x="32959" y="41403"/>
                  <a:pt x="35738" y="42086"/>
                  <a:pt x="38420" y="42768"/>
                </a:cubicBezTo>
                <a:cubicBezTo>
                  <a:pt x="40126" y="43110"/>
                  <a:pt x="41686" y="43841"/>
                  <a:pt x="43051" y="44865"/>
                </a:cubicBezTo>
                <a:cubicBezTo>
                  <a:pt x="44130" y="45712"/>
                  <a:pt x="44235" y="46834"/>
                  <a:pt x="43462" y="47580"/>
                </a:cubicBezTo>
                <a:lnTo>
                  <a:pt x="43462" y="47580"/>
                </a:lnTo>
                <a:cubicBezTo>
                  <a:pt x="42003" y="45998"/>
                  <a:pt x="40413" y="44546"/>
                  <a:pt x="38517" y="43402"/>
                </a:cubicBezTo>
                <a:cubicBezTo>
                  <a:pt x="37591" y="42817"/>
                  <a:pt x="36567" y="42427"/>
                  <a:pt x="35543" y="42232"/>
                </a:cubicBezTo>
                <a:cubicBezTo>
                  <a:pt x="35429" y="42204"/>
                  <a:pt x="35313" y="42190"/>
                  <a:pt x="35198" y="42190"/>
                </a:cubicBezTo>
                <a:cubicBezTo>
                  <a:pt x="34722" y="42190"/>
                  <a:pt x="34258" y="42424"/>
                  <a:pt x="33983" y="42817"/>
                </a:cubicBezTo>
                <a:cubicBezTo>
                  <a:pt x="33739" y="43402"/>
                  <a:pt x="33934" y="44036"/>
                  <a:pt x="34422" y="44377"/>
                </a:cubicBezTo>
                <a:cubicBezTo>
                  <a:pt x="35445" y="45206"/>
                  <a:pt x="36518" y="45986"/>
                  <a:pt x="37591" y="46718"/>
                </a:cubicBezTo>
                <a:cubicBezTo>
                  <a:pt x="38418" y="47247"/>
                  <a:pt x="39245" y="47771"/>
                  <a:pt x="40062" y="48331"/>
                </a:cubicBezTo>
                <a:lnTo>
                  <a:pt x="40062" y="48331"/>
                </a:lnTo>
                <a:cubicBezTo>
                  <a:pt x="39047" y="48255"/>
                  <a:pt x="38038" y="48085"/>
                  <a:pt x="37054" y="47839"/>
                </a:cubicBezTo>
                <a:cubicBezTo>
                  <a:pt x="35803" y="47593"/>
                  <a:pt x="34541" y="47470"/>
                  <a:pt x="33284" y="47470"/>
                </a:cubicBezTo>
                <a:cubicBezTo>
                  <a:pt x="31797" y="47470"/>
                  <a:pt x="30316" y="47642"/>
                  <a:pt x="28864" y="47985"/>
                </a:cubicBezTo>
                <a:cubicBezTo>
                  <a:pt x="28376" y="48083"/>
                  <a:pt x="27937" y="48229"/>
                  <a:pt x="27547" y="48521"/>
                </a:cubicBezTo>
                <a:cubicBezTo>
                  <a:pt x="27157" y="48716"/>
                  <a:pt x="27108" y="49302"/>
                  <a:pt x="27547" y="49545"/>
                </a:cubicBezTo>
                <a:cubicBezTo>
                  <a:pt x="27779" y="49777"/>
                  <a:pt x="28132" y="49917"/>
                  <a:pt x="28487" y="49917"/>
                </a:cubicBezTo>
                <a:cubicBezTo>
                  <a:pt x="28581" y="49917"/>
                  <a:pt x="28674" y="49907"/>
                  <a:pt x="28766" y="49887"/>
                </a:cubicBezTo>
                <a:cubicBezTo>
                  <a:pt x="29400" y="49740"/>
                  <a:pt x="30082" y="49594"/>
                  <a:pt x="30765" y="49399"/>
                </a:cubicBezTo>
                <a:cubicBezTo>
                  <a:pt x="31990" y="49110"/>
                  <a:pt x="33246" y="48962"/>
                  <a:pt x="34504" y="48962"/>
                </a:cubicBezTo>
                <a:cubicBezTo>
                  <a:pt x="36000" y="48962"/>
                  <a:pt x="37499" y="49170"/>
                  <a:pt x="38956" y="49594"/>
                </a:cubicBezTo>
                <a:cubicBezTo>
                  <a:pt x="40566" y="50014"/>
                  <a:pt x="42143" y="50568"/>
                  <a:pt x="43659" y="51251"/>
                </a:cubicBezTo>
                <a:lnTo>
                  <a:pt x="43659" y="51251"/>
                </a:lnTo>
                <a:cubicBezTo>
                  <a:pt x="43998" y="51588"/>
                  <a:pt x="44332" y="51945"/>
                  <a:pt x="44660" y="52324"/>
                </a:cubicBezTo>
                <a:cubicBezTo>
                  <a:pt x="43588" y="52305"/>
                  <a:pt x="42533" y="52287"/>
                  <a:pt x="41493" y="52287"/>
                </a:cubicBezTo>
                <a:cubicBezTo>
                  <a:pt x="37337" y="52287"/>
                  <a:pt x="33437" y="52568"/>
                  <a:pt x="29692" y="54128"/>
                </a:cubicBezTo>
                <a:cubicBezTo>
                  <a:pt x="33788" y="53446"/>
                  <a:pt x="37932" y="53690"/>
                  <a:pt x="42076" y="53397"/>
                </a:cubicBezTo>
                <a:cubicBezTo>
                  <a:pt x="42290" y="53385"/>
                  <a:pt x="42498" y="53379"/>
                  <a:pt x="42702" y="53379"/>
                </a:cubicBezTo>
                <a:cubicBezTo>
                  <a:pt x="45756" y="53379"/>
                  <a:pt x="47738" y="54747"/>
                  <a:pt x="49292" y="57444"/>
                </a:cubicBezTo>
                <a:cubicBezTo>
                  <a:pt x="55630" y="68609"/>
                  <a:pt x="58750" y="80554"/>
                  <a:pt x="57337" y="93425"/>
                </a:cubicBezTo>
                <a:cubicBezTo>
                  <a:pt x="56849" y="97569"/>
                  <a:pt x="55289" y="101470"/>
                  <a:pt x="51827" y="104200"/>
                </a:cubicBezTo>
                <a:cubicBezTo>
                  <a:pt x="49039" y="106380"/>
                  <a:pt x="45911" y="107067"/>
                  <a:pt x="42653" y="107067"/>
                </a:cubicBezTo>
                <a:cubicBezTo>
                  <a:pt x="41467" y="107067"/>
                  <a:pt x="40264" y="106976"/>
                  <a:pt x="39053" y="106833"/>
                </a:cubicBezTo>
                <a:cubicBezTo>
                  <a:pt x="35299" y="106394"/>
                  <a:pt x="31886" y="104687"/>
                  <a:pt x="28230" y="103956"/>
                </a:cubicBezTo>
                <a:cubicBezTo>
                  <a:pt x="27157" y="103757"/>
                  <a:pt x="26327" y="103637"/>
                  <a:pt x="25701" y="103637"/>
                </a:cubicBezTo>
                <a:cubicBezTo>
                  <a:pt x="23880" y="103637"/>
                  <a:pt x="23786" y="104650"/>
                  <a:pt x="24476" y="107662"/>
                </a:cubicBezTo>
                <a:cubicBezTo>
                  <a:pt x="25012" y="110002"/>
                  <a:pt x="25646" y="112293"/>
                  <a:pt x="26280" y="114829"/>
                </a:cubicBezTo>
                <a:cubicBezTo>
                  <a:pt x="23500" y="114244"/>
                  <a:pt x="20673" y="114487"/>
                  <a:pt x="19698" y="111123"/>
                </a:cubicBezTo>
                <a:cubicBezTo>
                  <a:pt x="19464" y="110281"/>
                  <a:pt x="19544" y="108677"/>
                  <a:pt x="18389" y="108677"/>
                </a:cubicBezTo>
                <a:cubicBezTo>
                  <a:pt x="18340" y="108677"/>
                  <a:pt x="18288" y="108679"/>
                  <a:pt x="18235" y="108685"/>
                </a:cubicBezTo>
                <a:cubicBezTo>
                  <a:pt x="17211" y="108832"/>
                  <a:pt x="17309" y="110441"/>
                  <a:pt x="17162" y="111513"/>
                </a:cubicBezTo>
                <a:cubicBezTo>
                  <a:pt x="17162" y="111659"/>
                  <a:pt x="17065" y="111806"/>
                  <a:pt x="17065" y="112001"/>
                </a:cubicBezTo>
                <a:cubicBezTo>
                  <a:pt x="12774" y="92889"/>
                  <a:pt x="18722" y="75142"/>
                  <a:pt x="24378" y="57346"/>
                </a:cubicBezTo>
                <a:lnTo>
                  <a:pt x="24378" y="57346"/>
                </a:lnTo>
                <a:cubicBezTo>
                  <a:pt x="23305" y="57785"/>
                  <a:pt x="23110" y="58711"/>
                  <a:pt x="22818" y="59491"/>
                </a:cubicBezTo>
                <a:cubicBezTo>
                  <a:pt x="20624" y="65001"/>
                  <a:pt x="18820" y="70608"/>
                  <a:pt x="17406" y="76312"/>
                </a:cubicBezTo>
                <a:cubicBezTo>
                  <a:pt x="14676" y="86794"/>
                  <a:pt x="13067" y="97423"/>
                  <a:pt x="14773" y="108295"/>
                </a:cubicBezTo>
                <a:cubicBezTo>
                  <a:pt x="16993" y="122304"/>
                  <a:pt x="26446" y="130307"/>
                  <a:pt x="40140" y="130307"/>
                </a:cubicBezTo>
                <a:cubicBezTo>
                  <a:pt x="40887" y="130307"/>
                  <a:pt x="41646" y="130283"/>
                  <a:pt x="42417" y="130235"/>
                </a:cubicBezTo>
                <a:cubicBezTo>
                  <a:pt x="48756" y="129796"/>
                  <a:pt x="54362" y="127700"/>
                  <a:pt x="59140" y="123361"/>
                </a:cubicBezTo>
                <a:lnTo>
                  <a:pt x="59140" y="123361"/>
                </a:lnTo>
                <a:cubicBezTo>
                  <a:pt x="54606" y="129016"/>
                  <a:pt x="48609" y="131503"/>
                  <a:pt x="41589" y="131990"/>
                </a:cubicBezTo>
                <a:cubicBezTo>
                  <a:pt x="41426" y="132001"/>
                  <a:pt x="41263" y="132004"/>
                  <a:pt x="41098" y="132004"/>
                </a:cubicBezTo>
                <a:cubicBezTo>
                  <a:pt x="40603" y="132004"/>
                  <a:pt x="40098" y="131970"/>
                  <a:pt x="39586" y="131970"/>
                </a:cubicBezTo>
                <a:cubicBezTo>
                  <a:pt x="38635" y="131970"/>
                  <a:pt x="37658" y="132089"/>
                  <a:pt x="36664" y="132771"/>
                </a:cubicBezTo>
                <a:cubicBezTo>
                  <a:pt x="38791" y="133834"/>
                  <a:pt x="40796" y="134535"/>
                  <a:pt x="42919" y="134535"/>
                </a:cubicBezTo>
                <a:cubicBezTo>
                  <a:pt x="43814" y="134535"/>
                  <a:pt x="44730" y="134410"/>
                  <a:pt x="45684" y="134136"/>
                </a:cubicBezTo>
                <a:cubicBezTo>
                  <a:pt x="50511" y="132722"/>
                  <a:pt x="54850" y="129991"/>
                  <a:pt x="58214" y="126237"/>
                </a:cubicBezTo>
                <a:cubicBezTo>
                  <a:pt x="60506" y="123751"/>
                  <a:pt x="62895" y="121167"/>
                  <a:pt x="64260" y="117998"/>
                </a:cubicBezTo>
                <a:cubicBezTo>
                  <a:pt x="65625" y="114731"/>
                  <a:pt x="65722" y="110684"/>
                  <a:pt x="66015" y="107223"/>
                </a:cubicBezTo>
                <a:cubicBezTo>
                  <a:pt x="66795" y="99032"/>
                  <a:pt x="66356" y="90743"/>
                  <a:pt x="64796" y="82650"/>
                </a:cubicBezTo>
                <a:cubicBezTo>
                  <a:pt x="63338" y="75634"/>
                  <a:pt x="61178" y="68809"/>
                  <a:pt x="58884" y="61995"/>
                </a:cubicBezTo>
                <a:lnTo>
                  <a:pt x="58884" y="61995"/>
                </a:lnTo>
                <a:cubicBezTo>
                  <a:pt x="59202" y="62330"/>
                  <a:pt x="59515" y="62673"/>
                  <a:pt x="59821" y="63024"/>
                </a:cubicBezTo>
                <a:lnTo>
                  <a:pt x="59821" y="63024"/>
                </a:lnTo>
                <a:cubicBezTo>
                  <a:pt x="65483" y="76655"/>
                  <a:pt x="69188" y="91280"/>
                  <a:pt x="68209" y="106053"/>
                </a:cubicBezTo>
                <a:cubicBezTo>
                  <a:pt x="69623" y="100153"/>
                  <a:pt x="69282" y="94351"/>
                  <a:pt x="68453" y="88501"/>
                </a:cubicBezTo>
                <a:cubicBezTo>
                  <a:pt x="67039" y="77872"/>
                  <a:pt x="63431" y="67926"/>
                  <a:pt x="59287" y="58126"/>
                </a:cubicBezTo>
                <a:cubicBezTo>
                  <a:pt x="58848" y="57151"/>
                  <a:pt x="58507" y="56030"/>
                  <a:pt x="57532" y="55493"/>
                </a:cubicBezTo>
                <a:cubicBezTo>
                  <a:pt x="56020" y="54665"/>
                  <a:pt x="56215" y="53494"/>
                  <a:pt x="56751" y="52276"/>
                </a:cubicBezTo>
                <a:cubicBezTo>
                  <a:pt x="57532" y="50228"/>
                  <a:pt x="59433" y="48814"/>
                  <a:pt x="61627" y="48570"/>
                </a:cubicBezTo>
                <a:cubicBezTo>
                  <a:pt x="62109" y="48517"/>
                  <a:pt x="62585" y="48488"/>
                  <a:pt x="63052" y="48488"/>
                </a:cubicBezTo>
                <a:cubicBezTo>
                  <a:pt x="65135" y="48488"/>
                  <a:pt x="67046" y="49065"/>
                  <a:pt x="68599" y="50618"/>
                </a:cubicBezTo>
                <a:cubicBezTo>
                  <a:pt x="69143" y="51162"/>
                  <a:pt x="71258" y="52285"/>
                  <a:pt x="72441" y="52285"/>
                </a:cubicBezTo>
                <a:cubicBezTo>
                  <a:pt x="73168" y="52285"/>
                  <a:pt x="73544" y="51861"/>
                  <a:pt x="72987" y="50618"/>
                </a:cubicBezTo>
                <a:cubicBezTo>
                  <a:pt x="71134" y="46376"/>
                  <a:pt x="63772" y="46815"/>
                  <a:pt x="60067" y="46425"/>
                </a:cubicBezTo>
                <a:cubicBezTo>
                  <a:pt x="59092" y="46279"/>
                  <a:pt x="57580" y="46718"/>
                  <a:pt x="57483" y="45206"/>
                </a:cubicBezTo>
                <a:cubicBezTo>
                  <a:pt x="57385" y="43841"/>
                  <a:pt x="58702" y="43353"/>
                  <a:pt x="59774" y="42915"/>
                </a:cubicBezTo>
                <a:cubicBezTo>
                  <a:pt x="60273" y="42701"/>
                  <a:pt x="60794" y="42591"/>
                  <a:pt x="61316" y="42591"/>
                </a:cubicBezTo>
                <a:cubicBezTo>
                  <a:pt x="61867" y="42591"/>
                  <a:pt x="62418" y="42713"/>
                  <a:pt x="62943" y="42963"/>
                </a:cubicBezTo>
                <a:cubicBezTo>
                  <a:pt x="63577" y="43353"/>
                  <a:pt x="64309" y="43548"/>
                  <a:pt x="65040" y="43548"/>
                </a:cubicBezTo>
                <a:cubicBezTo>
                  <a:pt x="65966" y="43500"/>
                  <a:pt x="67039" y="43402"/>
                  <a:pt x="67185" y="42281"/>
                </a:cubicBezTo>
                <a:cubicBezTo>
                  <a:pt x="67283" y="41111"/>
                  <a:pt x="66405" y="40623"/>
                  <a:pt x="65284" y="40428"/>
                </a:cubicBezTo>
                <a:cubicBezTo>
                  <a:pt x="64808" y="40365"/>
                  <a:pt x="64332" y="40334"/>
                  <a:pt x="63858" y="40334"/>
                </a:cubicBezTo>
                <a:cubicBezTo>
                  <a:pt x="61762" y="40334"/>
                  <a:pt x="59720" y="40950"/>
                  <a:pt x="57970" y="42183"/>
                </a:cubicBezTo>
                <a:cubicBezTo>
                  <a:pt x="57178" y="42724"/>
                  <a:pt x="56332" y="43397"/>
                  <a:pt x="55374" y="43397"/>
                </a:cubicBezTo>
                <a:cubicBezTo>
                  <a:pt x="55035" y="43397"/>
                  <a:pt x="54683" y="43313"/>
                  <a:pt x="54314" y="43110"/>
                </a:cubicBezTo>
                <a:cubicBezTo>
                  <a:pt x="52900" y="42281"/>
                  <a:pt x="53192" y="40769"/>
                  <a:pt x="53192" y="39502"/>
                </a:cubicBezTo>
                <a:cubicBezTo>
                  <a:pt x="53144" y="31750"/>
                  <a:pt x="58945" y="25899"/>
                  <a:pt x="62651" y="19610"/>
                </a:cubicBezTo>
                <a:cubicBezTo>
                  <a:pt x="63382" y="18342"/>
                  <a:pt x="64601" y="16831"/>
                  <a:pt x="64406" y="15270"/>
                </a:cubicBezTo>
                <a:cubicBezTo>
                  <a:pt x="64246" y="13859"/>
                  <a:pt x="62818" y="13313"/>
                  <a:pt x="61444" y="13313"/>
                </a:cubicBezTo>
                <a:close/>
                <a:moveTo>
                  <a:pt x="35836" y="135550"/>
                </a:moveTo>
                <a:lnTo>
                  <a:pt x="35836" y="135550"/>
                </a:lnTo>
                <a:cubicBezTo>
                  <a:pt x="37152" y="138036"/>
                  <a:pt x="39005" y="139645"/>
                  <a:pt x="39151" y="142083"/>
                </a:cubicBezTo>
                <a:cubicBezTo>
                  <a:pt x="39248" y="144228"/>
                  <a:pt x="39541" y="146373"/>
                  <a:pt x="39541" y="148518"/>
                </a:cubicBezTo>
                <a:cubicBezTo>
                  <a:pt x="39590" y="161780"/>
                  <a:pt x="39638" y="174993"/>
                  <a:pt x="39200" y="188254"/>
                </a:cubicBezTo>
                <a:cubicBezTo>
                  <a:pt x="39005" y="193032"/>
                  <a:pt x="37249" y="196152"/>
                  <a:pt x="32715" y="197664"/>
                </a:cubicBezTo>
                <a:cubicBezTo>
                  <a:pt x="31399" y="198103"/>
                  <a:pt x="30082" y="198590"/>
                  <a:pt x="28717" y="199029"/>
                </a:cubicBezTo>
                <a:cubicBezTo>
                  <a:pt x="26913" y="199663"/>
                  <a:pt x="25158" y="200248"/>
                  <a:pt x="23354" y="200930"/>
                </a:cubicBezTo>
                <a:cubicBezTo>
                  <a:pt x="22574" y="201223"/>
                  <a:pt x="21697" y="201515"/>
                  <a:pt x="21648" y="202490"/>
                </a:cubicBezTo>
                <a:cubicBezTo>
                  <a:pt x="21550" y="203612"/>
                  <a:pt x="22525" y="204051"/>
                  <a:pt x="23305" y="204441"/>
                </a:cubicBezTo>
                <a:cubicBezTo>
                  <a:pt x="24281" y="204928"/>
                  <a:pt x="25304" y="205270"/>
                  <a:pt x="26280" y="205660"/>
                </a:cubicBezTo>
                <a:lnTo>
                  <a:pt x="29694" y="205618"/>
                </a:lnTo>
                <a:lnTo>
                  <a:pt x="29694" y="205618"/>
                </a:lnTo>
                <a:cubicBezTo>
                  <a:pt x="29222" y="205316"/>
                  <a:pt x="29021" y="204988"/>
                  <a:pt x="29030" y="204645"/>
                </a:cubicBezTo>
                <a:lnTo>
                  <a:pt x="29030" y="204645"/>
                </a:lnTo>
                <a:cubicBezTo>
                  <a:pt x="28763" y="204514"/>
                  <a:pt x="28478" y="204413"/>
                  <a:pt x="28181" y="204343"/>
                </a:cubicBezTo>
                <a:cubicBezTo>
                  <a:pt x="27352" y="204051"/>
                  <a:pt x="26280" y="203856"/>
                  <a:pt x="26182" y="202783"/>
                </a:cubicBezTo>
                <a:cubicBezTo>
                  <a:pt x="26084" y="201515"/>
                  <a:pt x="27303" y="201320"/>
                  <a:pt x="28132" y="200784"/>
                </a:cubicBezTo>
                <a:cubicBezTo>
                  <a:pt x="30667" y="199029"/>
                  <a:pt x="33837" y="198736"/>
                  <a:pt x="36469" y="197176"/>
                </a:cubicBezTo>
                <a:cubicBezTo>
                  <a:pt x="37542" y="196542"/>
                  <a:pt x="38468" y="195714"/>
                  <a:pt x="39200" y="194738"/>
                </a:cubicBezTo>
                <a:cubicBezTo>
                  <a:pt x="39785" y="192739"/>
                  <a:pt x="40126" y="190692"/>
                  <a:pt x="40321" y="188644"/>
                </a:cubicBezTo>
                <a:cubicBezTo>
                  <a:pt x="40955" y="174993"/>
                  <a:pt x="40857" y="161341"/>
                  <a:pt x="40857" y="147641"/>
                </a:cubicBezTo>
                <a:cubicBezTo>
                  <a:pt x="40857" y="144082"/>
                  <a:pt x="40028" y="140328"/>
                  <a:pt x="43783" y="137597"/>
                </a:cubicBezTo>
                <a:lnTo>
                  <a:pt x="43783" y="137597"/>
                </a:lnTo>
                <a:cubicBezTo>
                  <a:pt x="43598" y="137613"/>
                  <a:pt x="43416" y="137620"/>
                  <a:pt x="43236" y="137620"/>
                </a:cubicBezTo>
                <a:cubicBezTo>
                  <a:pt x="40627" y="137620"/>
                  <a:pt x="38573" y="136051"/>
                  <a:pt x="35836" y="135550"/>
                </a:cubicBezTo>
                <a:close/>
                <a:moveTo>
                  <a:pt x="41881" y="196396"/>
                </a:moveTo>
                <a:lnTo>
                  <a:pt x="41881" y="196396"/>
                </a:lnTo>
                <a:cubicBezTo>
                  <a:pt x="41150" y="197371"/>
                  <a:pt x="40223" y="198200"/>
                  <a:pt x="39151" y="198834"/>
                </a:cubicBezTo>
                <a:cubicBezTo>
                  <a:pt x="37932" y="199558"/>
                  <a:pt x="29090" y="202425"/>
                  <a:pt x="29030" y="204645"/>
                </a:cubicBezTo>
                <a:lnTo>
                  <a:pt x="29030" y="204645"/>
                </a:lnTo>
                <a:cubicBezTo>
                  <a:pt x="29509" y="204878"/>
                  <a:pt x="29933" y="205204"/>
                  <a:pt x="30277" y="205611"/>
                </a:cubicBezTo>
                <a:lnTo>
                  <a:pt x="29694" y="205618"/>
                </a:lnTo>
                <a:lnTo>
                  <a:pt x="29694" y="205618"/>
                </a:lnTo>
                <a:cubicBezTo>
                  <a:pt x="30075" y="205862"/>
                  <a:pt x="30633" y="206089"/>
                  <a:pt x="31399" y="206293"/>
                </a:cubicBezTo>
                <a:lnTo>
                  <a:pt x="33056" y="206781"/>
                </a:lnTo>
                <a:cubicBezTo>
                  <a:pt x="35478" y="207441"/>
                  <a:pt x="39339" y="208406"/>
                  <a:pt x="42272" y="208406"/>
                </a:cubicBezTo>
                <a:cubicBezTo>
                  <a:pt x="43887" y="208406"/>
                  <a:pt x="45221" y="208114"/>
                  <a:pt x="45879" y="207317"/>
                </a:cubicBezTo>
                <a:cubicBezTo>
                  <a:pt x="46708" y="206293"/>
                  <a:pt x="45830" y="206342"/>
                  <a:pt x="45197" y="206196"/>
                </a:cubicBezTo>
                <a:cubicBezTo>
                  <a:pt x="43198" y="205757"/>
                  <a:pt x="41101" y="205806"/>
                  <a:pt x="39200" y="204977"/>
                </a:cubicBezTo>
                <a:cubicBezTo>
                  <a:pt x="38566" y="204684"/>
                  <a:pt x="37737" y="204392"/>
                  <a:pt x="37737" y="203514"/>
                </a:cubicBezTo>
                <a:cubicBezTo>
                  <a:pt x="37737" y="202734"/>
                  <a:pt x="38420" y="202442"/>
                  <a:pt x="39005" y="202100"/>
                </a:cubicBezTo>
                <a:cubicBezTo>
                  <a:pt x="39541" y="201808"/>
                  <a:pt x="40028" y="201662"/>
                  <a:pt x="40516" y="201320"/>
                </a:cubicBezTo>
                <a:cubicBezTo>
                  <a:pt x="42125" y="200199"/>
                  <a:pt x="42759" y="197908"/>
                  <a:pt x="41881" y="19639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ph type="title"/>
          </p:nvPr>
        </p:nvSpPr>
        <p:spPr>
          <a:xfrm>
            <a:off x="421850" y="365750"/>
            <a:ext cx="36210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pic>
        <p:nvPicPr>
          <p:cNvPr id="1094" name="Google Shape;1094;p61"/>
          <p:cNvPicPr preferRelativeResize="0"/>
          <p:nvPr/>
        </p:nvPicPr>
        <p:blipFill rotWithShape="1">
          <a:blip r:embed="rId3">
            <a:alphaModFix/>
          </a:blip>
          <a:srcRect b="18686" l="15476" r="0" t="17841"/>
          <a:stretch/>
        </p:blipFill>
        <p:spPr>
          <a:xfrm>
            <a:off x="4572000" y="0"/>
            <a:ext cx="4572001" cy="5143475"/>
          </a:xfrm>
          <a:prstGeom prst="rect">
            <a:avLst/>
          </a:prstGeom>
          <a:noFill/>
          <a:ln>
            <a:noFill/>
          </a:ln>
        </p:spPr>
      </p:pic>
      <p:grpSp>
        <p:nvGrpSpPr>
          <p:cNvPr id="1095" name="Google Shape;1095;p61"/>
          <p:cNvGrpSpPr/>
          <p:nvPr/>
        </p:nvGrpSpPr>
        <p:grpSpPr>
          <a:xfrm>
            <a:off x="1937730" y="3925655"/>
            <a:ext cx="413833" cy="413854"/>
            <a:chOff x="713225" y="3933252"/>
            <a:chExt cx="459815" cy="460298"/>
          </a:xfrm>
        </p:grpSpPr>
        <p:sp>
          <p:nvSpPr>
            <p:cNvPr id="1096" name="Google Shape;1096;p61"/>
            <p:cNvSpPr/>
            <p:nvPr/>
          </p:nvSpPr>
          <p:spPr>
            <a:xfrm>
              <a:off x="713225" y="3933252"/>
              <a:ext cx="459815" cy="460298"/>
            </a:xfrm>
            <a:custGeom>
              <a:rect b="b" l="l" r="r" t="t"/>
              <a:pathLst>
                <a:path extrusionOk="0" h="40052" w="40010">
                  <a:moveTo>
                    <a:pt x="20744" y="40051"/>
                  </a:moveTo>
                  <a:cubicBezTo>
                    <a:pt x="12970" y="40051"/>
                    <a:pt x="5957" y="35362"/>
                    <a:pt x="2958" y="28137"/>
                  </a:cubicBezTo>
                  <a:cubicBezTo>
                    <a:pt x="0" y="20955"/>
                    <a:pt x="1648" y="12675"/>
                    <a:pt x="7140" y="7140"/>
                  </a:cubicBezTo>
                  <a:cubicBezTo>
                    <a:pt x="12632" y="1648"/>
                    <a:pt x="20913" y="0"/>
                    <a:pt x="28137" y="3000"/>
                  </a:cubicBezTo>
                  <a:cubicBezTo>
                    <a:pt x="35320" y="5957"/>
                    <a:pt x="40009" y="12970"/>
                    <a:pt x="40009" y="20786"/>
                  </a:cubicBezTo>
                  <a:cubicBezTo>
                    <a:pt x="40009" y="31391"/>
                    <a:pt x="31390" y="40009"/>
                    <a:pt x="20744" y="400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p:nvPr/>
          </p:nvSpPr>
          <p:spPr>
            <a:xfrm>
              <a:off x="898215" y="4056583"/>
              <a:ext cx="106834" cy="230643"/>
            </a:xfrm>
            <a:custGeom>
              <a:rect b="b" l="l" r="r" t="t"/>
              <a:pathLst>
                <a:path extrusionOk="0" h="20069" w="9296">
                  <a:moveTo>
                    <a:pt x="2029" y="10140"/>
                  </a:moveTo>
                  <a:lnTo>
                    <a:pt x="2029" y="19815"/>
                  </a:lnTo>
                  <a:cubicBezTo>
                    <a:pt x="2029" y="19941"/>
                    <a:pt x="2113" y="20068"/>
                    <a:pt x="2282" y="20068"/>
                  </a:cubicBezTo>
                  <a:lnTo>
                    <a:pt x="5873" y="20068"/>
                  </a:lnTo>
                  <a:cubicBezTo>
                    <a:pt x="6000" y="20068"/>
                    <a:pt x="6127" y="19941"/>
                    <a:pt x="6127" y="19815"/>
                  </a:cubicBezTo>
                  <a:lnTo>
                    <a:pt x="6127" y="10013"/>
                  </a:lnTo>
                  <a:lnTo>
                    <a:pt x="8746" y="10013"/>
                  </a:lnTo>
                  <a:cubicBezTo>
                    <a:pt x="8873" y="10013"/>
                    <a:pt x="8957" y="9886"/>
                    <a:pt x="9000" y="9760"/>
                  </a:cubicBezTo>
                  <a:lnTo>
                    <a:pt x="9211" y="6802"/>
                  </a:lnTo>
                  <a:cubicBezTo>
                    <a:pt x="9253" y="6633"/>
                    <a:pt x="9126" y="6506"/>
                    <a:pt x="9000" y="6506"/>
                  </a:cubicBezTo>
                  <a:lnTo>
                    <a:pt x="6127" y="6506"/>
                  </a:lnTo>
                  <a:lnTo>
                    <a:pt x="6127" y="4394"/>
                  </a:lnTo>
                  <a:cubicBezTo>
                    <a:pt x="6127" y="3929"/>
                    <a:pt x="6549" y="3507"/>
                    <a:pt x="7014" y="3507"/>
                  </a:cubicBezTo>
                  <a:lnTo>
                    <a:pt x="9042" y="3507"/>
                  </a:lnTo>
                  <a:cubicBezTo>
                    <a:pt x="9169" y="3507"/>
                    <a:pt x="9295" y="3422"/>
                    <a:pt x="9295" y="3253"/>
                  </a:cubicBezTo>
                  <a:lnTo>
                    <a:pt x="9295" y="296"/>
                  </a:lnTo>
                  <a:cubicBezTo>
                    <a:pt x="9295" y="127"/>
                    <a:pt x="9169" y="43"/>
                    <a:pt x="9042" y="43"/>
                  </a:cubicBezTo>
                  <a:lnTo>
                    <a:pt x="5662" y="43"/>
                  </a:lnTo>
                  <a:cubicBezTo>
                    <a:pt x="3634" y="0"/>
                    <a:pt x="2029" y="1648"/>
                    <a:pt x="2029" y="3676"/>
                  </a:cubicBezTo>
                  <a:lnTo>
                    <a:pt x="2029" y="6506"/>
                  </a:lnTo>
                  <a:lnTo>
                    <a:pt x="254" y="6506"/>
                  </a:lnTo>
                  <a:cubicBezTo>
                    <a:pt x="85" y="6506"/>
                    <a:pt x="1" y="6633"/>
                    <a:pt x="1" y="6760"/>
                  </a:cubicBezTo>
                  <a:lnTo>
                    <a:pt x="1" y="9717"/>
                  </a:lnTo>
                  <a:cubicBezTo>
                    <a:pt x="1" y="9886"/>
                    <a:pt x="128" y="9971"/>
                    <a:pt x="254" y="9971"/>
                  </a:cubicBezTo>
                  <a:lnTo>
                    <a:pt x="2029" y="997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1"/>
          <p:cNvGrpSpPr/>
          <p:nvPr/>
        </p:nvGrpSpPr>
        <p:grpSpPr>
          <a:xfrm>
            <a:off x="1361685" y="3925655"/>
            <a:ext cx="413823" cy="413833"/>
            <a:chOff x="1392515" y="3934217"/>
            <a:chExt cx="459803" cy="459815"/>
          </a:xfrm>
        </p:grpSpPr>
        <p:sp>
          <p:nvSpPr>
            <p:cNvPr id="1099" name="Google Shape;1099;p61"/>
            <p:cNvSpPr/>
            <p:nvPr/>
          </p:nvSpPr>
          <p:spPr>
            <a:xfrm>
              <a:off x="1392515" y="3934217"/>
              <a:ext cx="459803" cy="459815"/>
            </a:xfrm>
            <a:custGeom>
              <a:rect b="b" l="l" r="r" t="t"/>
              <a:pathLst>
                <a:path extrusionOk="0" h="40010" w="40009">
                  <a:moveTo>
                    <a:pt x="20786" y="40010"/>
                  </a:moveTo>
                  <a:cubicBezTo>
                    <a:pt x="12970" y="40010"/>
                    <a:pt x="5957" y="35320"/>
                    <a:pt x="2957" y="28138"/>
                  </a:cubicBezTo>
                  <a:cubicBezTo>
                    <a:pt x="0" y="20914"/>
                    <a:pt x="1648" y="12633"/>
                    <a:pt x="7140" y="7141"/>
                  </a:cubicBezTo>
                  <a:cubicBezTo>
                    <a:pt x="12674" y="1648"/>
                    <a:pt x="20955" y="1"/>
                    <a:pt x="28137" y="2958"/>
                  </a:cubicBezTo>
                  <a:cubicBezTo>
                    <a:pt x="35319" y="5958"/>
                    <a:pt x="40009" y="12971"/>
                    <a:pt x="40009" y="20745"/>
                  </a:cubicBezTo>
                  <a:cubicBezTo>
                    <a:pt x="40009" y="31391"/>
                    <a:pt x="31390" y="40010"/>
                    <a:pt x="20786" y="400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1513410" y="4076374"/>
              <a:ext cx="235010" cy="192155"/>
            </a:xfrm>
            <a:custGeom>
              <a:rect b="b" l="l" r="r" t="t"/>
              <a:pathLst>
                <a:path extrusionOk="0" h="16720" w="20449">
                  <a:moveTo>
                    <a:pt x="14318" y="0"/>
                  </a:moveTo>
                  <a:cubicBezTo>
                    <a:pt x="14220" y="0"/>
                    <a:pt x="14123" y="4"/>
                    <a:pt x="14027" y="10"/>
                  </a:cubicBezTo>
                  <a:cubicBezTo>
                    <a:pt x="13393" y="53"/>
                    <a:pt x="12844" y="222"/>
                    <a:pt x="12295" y="517"/>
                  </a:cubicBezTo>
                  <a:cubicBezTo>
                    <a:pt x="11746" y="771"/>
                    <a:pt x="11281" y="1151"/>
                    <a:pt x="10901" y="1616"/>
                  </a:cubicBezTo>
                  <a:cubicBezTo>
                    <a:pt x="10521" y="2123"/>
                    <a:pt x="10225" y="2672"/>
                    <a:pt x="10098" y="3306"/>
                  </a:cubicBezTo>
                  <a:cubicBezTo>
                    <a:pt x="9929" y="3855"/>
                    <a:pt x="9929" y="4446"/>
                    <a:pt x="10014" y="5038"/>
                  </a:cubicBezTo>
                  <a:cubicBezTo>
                    <a:pt x="10014" y="5165"/>
                    <a:pt x="10014" y="5165"/>
                    <a:pt x="9929" y="5165"/>
                  </a:cubicBezTo>
                  <a:cubicBezTo>
                    <a:pt x="6591" y="4658"/>
                    <a:pt x="3803" y="3433"/>
                    <a:pt x="1564" y="855"/>
                  </a:cubicBezTo>
                  <a:cubicBezTo>
                    <a:pt x="1522" y="813"/>
                    <a:pt x="1479" y="792"/>
                    <a:pt x="1437" y="792"/>
                  </a:cubicBezTo>
                  <a:cubicBezTo>
                    <a:pt x="1395" y="792"/>
                    <a:pt x="1353" y="813"/>
                    <a:pt x="1310" y="855"/>
                  </a:cubicBezTo>
                  <a:cubicBezTo>
                    <a:pt x="339" y="2334"/>
                    <a:pt x="804" y="4742"/>
                    <a:pt x="2071" y="5883"/>
                  </a:cubicBezTo>
                  <a:cubicBezTo>
                    <a:pt x="2198" y="6052"/>
                    <a:pt x="2367" y="6221"/>
                    <a:pt x="2578" y="6348"/>
                  </a:cubicBezTo>
                  <a:cubicBezTo>
                    <a:pt x="2029" y="6305"/>
                    <a:pt x="1479" y="6179"/>
                    <a:pt x="972" y="5883"/>
                  </a:cubicBezTo>
                  <a:cubicBezTo>
                    <a:pt x="939" y="5872"/>
                    <a:pt x="911" y="5866"/>
                    <a:pt x="888" y="5866"/>
                  </a:cubicBezTo>
                  <a:cubicBezTo>
                    <a:pt x="826" y="5866"/>
                    <a:pt x="804" y="5906"/>
                    <a:pt x="804" y="5967"/>
                  </a:cubicBezTo>
                  <a:cubicBezTo>
                    <a:pt x="804" y="6136"/>
                    <a:pt x="804" y="6305"/>
                    <a:pt x="846" y="6474"/>
                  </a:cubicBezTo>
                  <a:cubicBezTo>
                    <a:pt x="1015" y="7995"/>
                    <a:pt x="2029" y="9305"/>
                    <a:pt x="3465" y="9896"/>
                  </a:cubicBezTo>
                  <a:cubicBezTo>
                    <a:pt x="3634" y="9981"/>
                    <a:pt x="3803" y="10023"/>
                    <a:pt x="4014" y="10065"/>
                  </a:cubicBezTo>
                  <a:cubicBezTo>
                    <a:pt x="3675" y="10118"/>
                    <a:pt x="3335" y="10154"/>
                    <a:pt x="3006" y="10154"/>
                  </a:cubicBezTo>
                  <a:cubicBezTo>
                    <a:pt x="2802" y="10154"/>
                    <a:pt x="2603" y="10140"/>
                    <a:pt x="2409" y="10108"/>
                  </a:cubicBezTo>
                  <a:cubicBezTo>
                    <a:pt x="2282" y="10108"/>
                    <a:pt x="2240" y="10150"/>
                    <a:pt x="2282" y="10234"/>
                  </a:cubicBezTo>
                  <a:cubicBezTo>
                    <a:pt x="3000" y="12178"/>
                    <a:pt x="4521" y="12727"/>
                    <a:pt x="5620" y="13065"/>
                  </a:cubicBezTo>
                  <a:cubicBezTo>
                    <a:pt x="5789" y="13065"/>
                    <a:pt x="5915" y="13065"/>
                    <a:pt x="6084" y="13107"/>
                  </a:cubicBezTo>
                  <a:lnTo>
                    <a:pt x="6042" y="13107"/>
                  </a:lnTo>
                  <a:cubicBezTo>
                    <a:pt x="5704" y="13699"/>
                    <a:pt x="4395" y="14121"/>
                    <a:pt x="3761" y="14333"/>
                  </a:cubicBezTo>
                  <a:cubicBezTo>
                    <a:pt x="2905" y="14629"/>
                    <a:pt x="1999" y="14797"/>
                    <a:pt x="1101" y="14797"/>
                  </a:cubicBezTo>
                  <a:cubicBezTo>
                    <a:pt x="846" y="14797"/>
                    <a:pt x="591" y="14783"/>
                    <a:pt x="339" y="14755"/>
                  </a:cubicBezTo>
                  <a:lnTo>
                    <a:pt x="43" y="14755"/>
                  </a:lnTo>
                  <a:cubicBezTo>
                    <a:pt x="1" y="14755"/>
                    <a:pt x="43" y="14840"/>
                    <a:pt x="85" y="14882"/>
                  </a:cubicBezTo>
                  <a:cubicBezTo>
                    <a:pt x="339" y="15051"/>
                    <a:pt x="550" y="15177"/>
                    <a:pt x="804" y="15304"/>
                  </a:cubicBezTo>
                  <a:cubicBezTo>
                    <a:pt x="1564" y="15684"/>
                    <a:pt x="2324" y="16022"/>
                    <a:pt x="3127" y="16234"/>
                  </a:cubicBezTo>
                  <a:cubicBezTo>
                    <a:pt x="4295" y="16556"/>
                    <a:pt x="5507" y="16719"/>
                    <a:pt x="6715" y="16719"/>
                  </a:cubicBezTo>
                  <a:cubicBezTo>
                    <a:pt x="9789" y="16719"/>
                    <a:pt x="12839" y="15659"/>
                    <a:pt x="15083" y="13445"/>
                  </a:cubicBezTo>
                  <a:cubicBezTo>
                    <a:pt x="17534" y="10995"/>
                    <a:pt x="18421" y="7615"/>
                    <a:pt x="18421" y="4278"/>
                  </a:cubicBezTo>
                  <a:cubicBezTo>
                    <a:pt x="18421" y="4151"/>
                    <a:pt x="18548" y="4066"/>
                    <a:pt x="18632" y="4024"/>
                  </a:cubicBezTo>
                  <a:cubicBezTo>
                    <a:pt x="19266" y="3517"/>
                    <a:pt x="19857" y="2968"/>
                    <a:pt x="20322" y="2334"/>
                  </a:cubicBezTo>
                  <a:cubicBezTo>
                    <a:pt x="20407" y="2207"/>
                    <a:pt x="20449" y="2123"/>
                    <a:pt x="20449" y="1996"/>
                  </a:cubicBezTo>
                  <a:cubicBezTo>
                    <a:pt x="20449" y="1984"/>
                    <a:pt x="20449" y="1979"/>
                    <a:pt x="20447" y="1979"/>
                  </a:cubicBezTo>
                  <a:cubicBezTo>
                    <a:pt x="20442" y="1979"/>
                    <a:pt x="20424" y="2008"/>
                    <a:pt x="20364" y="2038"/>
                  </a:cubicBezTo>
                  <a:cubicBezTo>
                    <a:pt x="19688" y="2292"/>
                    <a:pt x="18970" y="2503"/>
                    <a:pt x="18252" y="2630"/>
                  </a:cubicBezTo>
                  <a:cubicBezTo>
                    <a:pt x="18590" y="2545"/>
                    <a:pt x="19097" y="1954"/>
                    <a:pt x="19266" y="1700"/>
                  </a:cubicBezTo>
                  <a:cubicBezTo>
                    <a:pt x="19562" y="1362"/>
                    <a:pt x="19815" y="940"/>
                    <a:pt x="19942" y="475"/>
                  </a:cubicBezTo>
                  <a:lnTo>
                    <a:pt x="19942" y="348"/>
                  </a:lnTo>
                  <a:lnTo>
                    <a:pt x="19857" y="348"/>
                  </a:lnTo>
                  <a:cubicBezTo>
                    <a:pt x="19055" y="771"/>
                    <a:pt x="18252" y="1067"/>
                    <a:pt x="17407" y="1278"/>
                  </a:cubicBezTo>
                  <a:cubicBezTo>
                    <a:pt x="17382" y="1290"/>
                    <a:pt x="17361" y="1295"/>
                    <a:pt x="17342" y="1295"/>
                  </a:cubicBezTo>
                  <a:cubicBezTo>
                    <a:pt x="17298" y="1295"/>
                    <a:pt x="17268" y="1266"/>
                    <a:pt x="17238" y="1236"/>
                  </a:cubicBezTo>
                  <a:cubicBezTo>
                    <a:pt x="17153" y="1193"/>
                    <a:pt x="17069" y="1109"/>
                    <a:pt x="17027" y="1024"/>
                  </a:cubicBezTo>
                  <a:cubicBezTo>
                    <a:pt x="16646" y="729"/>
                    <a:pt x="16266" y="475"/>
                    <a:pt x="15844" y="306"/>
                  </a:cubicBezTo>
                  <a:cubicBezTo>
                    <a:pt x="15348" y="94"/>
                    <a:pt x="14823" y="0"/>
                    <a:pt x="14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1"/>
          <p:cNvGrpSpPr/>
          <p:nvPr/>
        </p:nvGrpSpPr>
        <p:grpSpPr>
          <a:xfrm>
            <a:off x="785638" y="3925655"/>
            <a:ext cx="413817" cy="413797"/>
            <a:chOff x="2088300" y="3933737"/>
            <a:chExt cx="459797" cy="459315"/>
          </a:xfrm>
        </p:grpSpPr>
        <p:sp>
          <p:nvSpPr>
            <p:cNvPr id="1102" name="Google Shape;1102;p61"/>
            <p:cNvSpPr/>
            <p:nvPr/>
          </p:nvSpPr>
          <p:spPr>
            <a:xfrm>
              <a:off x="2088300" y="3933737"/>
              <a:ext cx="459797" cy="459315"/>
            </a:xfrm>
            <a:custGeom>
              <a:rect b="b" l="l" r="r" t="t"/>
              <a:pathLst>
                <a:path extrusionOk="0" h="40010" w="40052">
                  <a:moveTo>
                    <a:pt x="20786" y="40009"/>
                  </a:moveTo>
                  <a:cubicBezTo>
                    <a:pt x="12970" y="40009"/>
                    <a:pt x="5957" y="35320"/>
                    <a:pt x="3000" y="28138"/>
                  </a:cubicBezTo>
                  <a:cubicBezTo>
                    <a:pt x="0" y="20956"/>
                    <a:pt x="1648" y="12675"/>
                    <a:pt x="7182" y="7140"/>
                  </a:cubicBezTo>
                  <a:cubicBezTo>
                    <a:pt x="12675" y="1648"/>
                    <a:pt x="20955" y="1"/>
                    <a:pt x="28137" y="2958"/>
                  </a:cubicBezTo>
                  <a:cubicBezTo>
                    <a:pt x="35362" y="5958"/>
                    <a:pt x="40051" y="12971"/>
                    <a:pt x="40051" y="20787"/>
                  </a:cubicBezTo>
                  <a:cubicBezTo>
                    <a:pt x="40009" y="31391"/>
                    <a:pt x="31433" y="40009"/>
                    <a:pt x="20786" y="400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p:nvPr/>
          </p:nvSpPr>
          <p:spPr>
            <a:xfrm>
              <a:off x="2210181" y="4055123"/>
              <a:ext cx="234527" cy="234527"/>
            </a:xfrm>
            <a:custGeom>
              <a:rect b="b" l="l" r="r" t="t"/>
              <a:pathLst>
                <a:path extrusionOk="0" h="20407" w="20407">
                  <a:moveTo>
                    <a:pt x="15590" y="3549"/>
                  </a:moveTo>
                  <a:cubicBezTo>
                    <a:pt x="14534" y="3549"/>
                    <a:pt x="13985" y="4859"/>
                    <a:pt x="14745" y="5577"/>
                  </a:cubicBezTo>
                  <a:cubicBezTo>
                    <a:pt x="14990" y="5822"/>
                    <a:pt x="15287" y="5931"/>
                    <a:pt x="15578" y="5931"/>
                  </a:cubicBezTo>
                  <a:cubicBezTo>
                    <a:pt x="16190" y="5931"/>
                    <a:pt x="16773" y="5448"/>
                    <a:pt x="16773" y="4732"/>
                  </a:cubicBezTo>
                  <a:cubicBezTo>
                    <a:pt x="16773" y="4099"/>
                    <a:pt x="16224" y="3549"/>
                    <a:pt x="15590" y="3549"/>
                  </a:cubicBezTo>
                  <a:close/>
                  <a:moveTo>
                    <a:pt x="10329" y="6885"/>
                  </a:moveTo>
                  <a:cubicBezTo>
                    <a:pt x="11956" y="6885"/>
                    <a:pt x="13520" y="8142"/>
                    <a:pt x="13520" y="10056"/>
                  </a:cubicBezTo>
                  <a:cubicBezTo>
                    <a:pt x="13520" y="11830"/>
                    <a:pt x="12083" y="13224"/>
                    <a:pt x="10351" y="13224"/>
                  </a:cubicBezTo>
                  <a:cubicBezTo>
                    <a:pt x="7521" y="13224"/>
                    <a:pt x="6084" y="9802"/>
                    <a:pt x="8112" y="7816"/>
                  </a:cubicBezTo>
                  <a:cubicBezTo>
                    <a:pt x="8755" y="7173"/>
                    <a:pt x="9549" y="6885"/>
                    <a:pt x="10329" y="6885"/>
                  </a:cubicBezTo>
                  <a:close/>
                  <a:moveTo>
                    <a:pt x="10309" y="5070"/>
                  </a:moveTo>
                  <a:cubicBezTo>
                    <a:pt x="5873" y="5070"/>
                    <a:pt x="3676" y="10436"/>
                    <a:pt x="6802" y="13604"/>
                  </a:cubicBezTo>
                  <a:cubicBezTo>
                    <a:pt x="7809" y="14611"/>
                    <a:pt x="9047" y="15061"/>
                    <a:pt x="10264" y="15061"/>
                  </a:cubicBezTo>
                  <a:cubicBezTo>
                    <a:pt x="12827" y="15061"/>
                    <a:pt x="15294" y="13063"/>
                    <a:pt x="15294" y="10056"/>
                  </a:cubicBezTo>
                  <a:cubicBezTo>
                    <a:pt x="15294" y="7309"/>
                    <a:pt x="13055" y="5070"/>
                    <a:pt x="10309" y="5070"/>
                  </a:cubicBezTo>
                  <a:close/>
                  <a:moveTo>
                    <a:pt x="14238" y="1986"/>
                  </a:moveTo>
                  <a:cubicBezTo>
                    <a:pt x="16519" y="1986"/>
                    <a:pt x="18378" y="3845"/>
                    <a:pt x="18378" y="6169"/>
                  </a:cubicBezTo>
                  <a:lnTo>
                    <a:pt x="18421" y="14238"/>
                  </a:lnTo>
                  <a:cubicBezTo>
                    <a:pt x="18421" y="16562"/>
                    <a:pt x="16562" y="18421"/>
                    <a:pt x="14238" y="18421"/>
                  </a:cubicBezTo>
                  <a:lnTo>
                    <a:pt x="6126" y="18421"/>
                  </a:lnTo>
                  <a:cubicBezTo>
                    <a:pt x="3803" y="18421"/>
                    <a:pt x="1944" y="16562"/>
                    <a:pt x="1944" y="14238"/>
                  </a:cubicBezTo>
                  <a:lnTo>
                    <a:pt x="1944" y="6169"/>
                  </a:lnTo>
                  <a:cubicBezTo>
                    <a:pt x="1944" y="3845"/>
                    <a:pt x="3803" y="1986"/>
                    <a:pt x="6126" y="1986"/>
                  </a:cubicBezTo>
                  <a:close/>
                  <a:moveTo>
                    <a:pt x="6042" y="1"/>
                  </a:moveTo>
                  <a:cubicBezTo>
                    <a:pt x="2704" y="1"/>
                    <a:pt x="0" y="2704"/>
                    <a:pt x="0" y="6042"/>
                  </a:cubicBezTo>
                  <a:lnTo>
                    <a:pt x="0" y="14365"/>
                  </a:lnTo>
                  <a:cubicBezTo>
                    <a:pt x="0" y="17702"/>
                    <a:pt x="2704" y="20406"/>
                    <a:pt x="6042" y="20406"/>
                  </a:cubicBezTo>
                  <a:lnTo>
                    <a:pt x="14365" y="20406"/>
                  </a:lnTo>
                  <a:cubicBezTo>
                    <a:pt x="17702" y="20406"/>
                    <a:pt x="20406" y="17702"/>
                    <a:pt x="20406" y="14365"/>
                  </a:cubicBezTo>
                  <a:lnTo>
                    <a:pt x="20406" y="6042"/>
                  </a:lnTo>
                  <a:cubicBezTo>
                    <a:pt x="20406" y="2704"/>
                    <a:pt x="17702" y="1"/>
                    <a:pt x="14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4" name="Google Shape;1104;p61"/>
          <p:cNvPicPr preferRelativeResize="0"/>
          <p:nvPr/>
        </p:nvPicPr>
        <p:blipFill rotWithShape="1">
          <a:blip r:embed="rId4">
            <a:alphaModFix/>
          </a:blip>
          <a:srcRect b="99" l="0" r="0" t="109"/>
          <a:stretch/>
        </p:blipFill>
        <p:spPr>
          <a:xfrm>
            <a:off x="3497575" y="-12"/>
            <a:ext cx="2743199" cy="17647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786375" y="2572936"/>
            <a:ext cx="66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3" name="Google Shape;193;p28"/>
          <p:cNvSpPr txBox="1"/>
          <p:nvPr>
            <p:ph idx="3" type="title"/>
          </p:nvPr>
        </p:nvSpPr>
        <p:spPr>
          <a:xfrm>
            <a:off x="786375" y="3683399"/>
            <a:ext cx="66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4" name="Google Shape;194;p28"/>
          <p:cNvSpPr txBox="1"/>
          <p:nvPr>
            <p:ph idx="6" type="title"/>
          </p:nvPr>
        </p:nvSpPr>
        <p:spPr>
          <a:xfrm flipH="1">
            <a:off x="4846325" y="2572936"/>
            <a:ext cx="66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5" name="Google Shape;195;p28"/>
          <p:cNvSpPr txBox="1"/>
          <p:nvPr>
            <p:ph idx="9" type="title"/>
          </p:nvPr>
        </p:nvSpPr>
        <p:spPr>
          <a:xfrm flipH="1">
            <a:off x="4846325" y="3683399"/>
            <a:ext cx="66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96" name="Google Shape;196;p28"/>
          <p:cNvSpPr txBox="1"/>
          <p:nvPr>
            <p:ph idx="4" type="subTitle"/>
          </p:nvPr>
        </p:nvSpPr>
        <p:spPr>
          <a:xfrm>
            <a:off x="1463040" y="3559423"/>
            <a:ext cx="25329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Clients &amp; The Problem</a:t>
            </a:r>
            <a:endParaRPr/>
          </a:p>
          <a:p>
            <a:pPr indent="0" lvl="0" marL="0" rtl="0" algn="l">
              <a:spcBef>
                <a:spcPts val="1600"/>
              </a:spcBef>
              <a:spcAft>
                <a:spcPts val="1600"/>
              </a:spcAft>
              <a:buNone/>
            </a:pPr>
            <a:r>
              <a:t/>
            </a:r>
            <a:endParaRPr/>
          </a:p>
        </p:txBody>
      </p:sp>
      <p:sp>
        <p:nvSpPr>
          <p:cNvPr id="197" name="Google Shape;197;p28"/>
          <p:cNvSpPr txBox="1"/>
          <p:nvPr>
            <p:ph idx="5" type="subTitle"/>
          </p:nvPr>
        </p:nvSpPr>
        <p:spPr>
          <a:xfrm>
            <a:off x="1463040" y="4058172"/>
            <a:ext cx="2469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Who we work with</a:t>
            </a:r>
            <a:endParaRPr/>
          </a:p>
        </p:txBody>
      </p:sp>
      <p:sp>
        <p:nvSpPr>
          <p:cNvPr id="198" name="Google Shape;198;p28"/>
          <p:cNvSpPr txBox="1"/>
          <p:nvPr>
            <p:ph idx="7" type="subTitle"/>
          </p:nvPr>
        </p:nvSpPr>
        <p:spPr>
          <a:xfrm flipH="1">
            <a:off x="5522850" y="2449200"/>
            <a:ext cx="3220200" cy="4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Products &amp; Project Summary</a:t>
            </a:r>
            <a:endParaRPr/>
          </a:p>
        </p:txBody>
      </p:sp>
      <p:sp>
        <p:nvSpPr>
          <p:cNvPr id="199" name="Google Shape;199;p28"/>
          <p:cNvSpPr txBox="1"/>
          <p:nvPr>
            <p:ph idx="13" type="subTitle"/>
          </p:nvPr>
        </p:nvSpPr>
        <p:spPr>
          <a:xfrm flipH="1">
            <a:off x="5523050" y="3559425"/>
            <a:ext cx="3299100" cy="4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Deliverables &amp; Partnership Benefits</a:t>
            </a:r>
            <a:endParaRPr/>
          </a:p>
        </p:txBody>
      </p:sp>
      <p:sp>
        <p:nvSpPr>
          <p:cNvPr id="200" name="Google Shape;200;p28"/>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How we can work together</a:t>
            </a:r>
            <a:endParaRPr/>
          </a:p>
        </p:txBody>
      </p:sp>
      <p:sp>
        <p:nvSpPr>
          <p:cNvPr id="201" name="Google Shape;201;p28"/>
          <p:cNvSpPr txBox="1"/>
          <p:nvPr>
            <p:ph idx="1" type="subTitle"/>
          </p:nvPr>
        </p:nvSpPr>
        <p:spPr>
          <a:xfrm>
            <a:off x="1463040" y="2449202"/>
            <a:ext cx="2532900" cy="44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About Wine-alytics</a:t>
            </a:r>
            <a:endParaRPr/>
          </a:p>
        </p:txBody>
      </p:sp>
      <p:cxnSp>
        <p:nvCxnSpPr>
          <p:cNvPr id="202" name="Google Shape;202;p28"/>
          <p:cNvCxnSpPr/>
          <p:nvPr/>
        </p:nvCxnSpPr>
        <p:spPr>
          <a:xfrm>
            <a:off x="1400925" y="2572940"/>
            <a:ext cx="0" cy="572700"/>
          </a:xfrm>
          <a:prstGeom prst="straightConnector1">
            <a:avLst/>
          </a:prstGeom>
          <a:noFill/>
          <a:ln cap="flat" cmpd="sng" w="19050">
            <a:solidFill>
              <a:schemeClr val="accent4"/>
            </a:solidFill>
            <a:prstDash val="solid"/>
            <a:round/>
            <a:headEnd len="med" w="med" type="none"/>
            <a:tailEnd len="med" w="med" type="none"/>
          </a:ln>
        </p:spPr>
      </p:cxnSp>
      <p:cxnSp>
        <p:nvCxnSpPr>
          <p:cNvPr id="203" name="Google Shape;203;p28"/>
          <p:cNvCxnSpPr/>
          <p:nvPr/>
        </p:nvCxnSpPr>
        <p:spPr>
          <a:xfrm>
            <a:off x="1400918" y="3683399"/>
            <a:ext cx="0" cy="533700"/>
          </a:xfrm>
          <a:prstGeom prst="straightConnector1">
            <a:avLst/>
          </a:prstGeom>
          <a:noFill/>
          <a:ln cap="flat" cmpd="sng" w="19050">
            <a:solidFill>
              <a:schemeClr val="accent4"/>
            </a:solidFill>
            <a:prstDash val="solid"/>
            <a:round/>
            <a:headEnd len="med" w="med" type="none"/>
            <a:tailEnd len="med" w="med" type="none"/>
          </a:ln>
        </p:spPr>
      </p:cxnSp>
      <p:cxnSp>
        <p:nvCxnSpPr>
          <p:cNvPr id="204" name="Google Shape;204;p28"/>
          <p:cNvCxnSpPr/>
          <p:nvPr/>
        </p:nvCxnSpPr>
        <p:spPr>
          <a:xfrm>
            <a:off x="5462650" y="2572940"/>
            <a:ext cx="0" cy="572700"/>
          </a:xfrm>
          <a:prstGeom prst="straightConnector1">
            <a:avLst/>
          </a:prstGeom>
          <a:noFill/>
          <a:ln cap="flat" cmpd="sng" w="19050">
            <a:solidFill>
              <a:schemeClr val="accent4"/>
            </a:solidFill>
            <a:prstDash val="solid"/>
            <a:round/>
            <a:headEnd len="med" w="med" type="none"/>
            <a:tailEnd len="med" w="med" type="none"/>
          </a:ln>
        </p:spPr>
      </p:cxnSp>
      <p:cxnSp>
        <p:nvCxnSpPr>
          <p:cNvPr id="205" name="Google Shape;205;p28"/>
          <p:cNvCxnSpPr/>
          <p:nvPr/>
        </p:nvCxnSpPr>
        <p:spPr>
          <a:xfrm>
            <a:off x="5462655" y="3683399"/>
            <a:ext cx="0" cy="533700"/>
          </a:xfrm>
          <a:prstGeom prst="straightConnector1">
            <a:avLst/>
          </a:prstGeom>
          <a:noFill/>
          <a:ln cap="flat" cmpd="sng" w="19050">
            <a:solidFill>
              <a:schemeClr val="accent4"/>
            </a:solidFill>
            <a:prstDash val="solid"/>
            <a:round/>
            <a:headEnd len="med" w="med" type="none"/>
            <a:tailEnd len="med" w="med" type="none"/>
          </a:ln>
        </p:spPr>
      </p:cxnSp>
      <p:sp>
        <p:nvSpPr>
          <p:cNvPr id="206" name="Google Shape;206;p28"/>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207" name="Google Shape;207;p28"/>
          <p:cNvSpPr txBox="1"/>
          <p:nvPr>
            <p:ph idx="2" type="subTitle"/>
          </p:nvPr>
        </p:nvSpPr>
        <p:spPr>
          <a:xfrm>
            <a:off x="1463040" y="2948834"/>
            <a:ext cx="2469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What are our goals</a:t>
            </a:r>
            <a:endParaRPr/>
          </a:p>
        </p:txBody>
      </p:sp>
      <p:sp>
        <p:nvSpPr>
          <p:cNvPr id="208" name="Google Shape;208;p28"/>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What we offer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29"/>
          <p:cNvSpPr txBox="1"/>
          <p:nvPr>
            <p:ph idx="2" type="title"/>
          </p:nvPr>
        </p:nvSpPr>
        <p:spPr>
          <a:xfrm>
            <a:off x="6400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14" name="Google Shape;214;p29"/>
          <p:cNvSpPr txBox="1"/>
          <p:nvPr>
            <p:ph type="title"/>
          </p:nvPr>
        </p:nvSpPr>
        <p:spPr>
          <a:xfrm>
            <a:off x="640074" y="1673350"/>
            <a:ext cx="44571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WINE-ALYTIC</a:t>
            </a:r>
            <a:r>
              <a:rPr lang="en"/>
              <a:t>S</a:t>
            </a:r>
            <a:endParaRPr/>
          </a:p>
          <a:p>
            <a:pPr indent="0" lvl="0" marL="0" rtl="0" algn="l">
              <a:spcBef>
                <a:spcPts val="0"/>
              </a:spcBef>
              <a:spcAft>
                <a:spcPts val="0"/>
              </a:spcAft>
              <a:buNone/>
            </a:pPr>
            <a:r>
              <a:rPr i="1" lang="en">
                <a:latin typeface="Oswald ExtraLight"/>
                <a:ea typeface="Oswald ExtraLight"/>
                <a:cs typeface="Oswald ExtraLight"/>
                <a:sym typeface="Oswald ExtraLight"/>
              </a:rPr>
              <a:t>OUR GOALS</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0"/>
          <p:cNvSpPr txBox="1"/>
          <p:nvPr>
            <p:ph idx="1" type="subTitle"/>
          </p:nvPr>
        </p:nvSpPr>
        <p:spPr>
          <a:xfrm>
            <a:off x="4847550" y="2907800"/>
            <a:ext cx="3579900" cy="1691700"/>
          </a:xfrm>
          <a:prstGeom prst="rect">
            <a:avLst/>
          </a:prstGeom>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a:t>At Wine-alytics, we are passionate about wine… and data! We analyze data on the physical chemistry of wines from all over the world and provide wineries with recommendations on what chemical components lead to great wines     </a:t>
            </a:r>
            <a:endParaRPr sz="1400">
              <a:solidFill>
                <a:schemeClr val="lt1"/>
              </a:solidFill>
            </a:endParaRPr>
          </a:p>
        </p:txBody>
      </p:sp>
      <p:sp>
        <p:nvSpPr>
          <p:cNvPr id="220" name="Google Shape;220;p30"/>
          <p:cNvSpPr txBox="1"/>
          <p:nvPr>
            <p:ph type="title"/>
          </p:nvPr>
        </p:nvSpPr>
        <p:spPr>
          <a:xfrm>
            <a:off x="5688476" y="1877495"/>
            <a:ext cx="2742300" cy="79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ABOUT 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rotWithShape="1">
          <a:blip r:embed="rId3">
            <a:alphaModFix/>
          </a:blip>
          <a:srcRect b="8991" l="0" r="0" t="1008"/>
          <a:stretch/>
        </p:blipFill>
        <p:spPr>
          <a:xfrm>
            <a:off x="0" y="0"/>
            <a:ext cx="4572000" cy="5143500"/>
          </a:xfrm>
          <a:prstGeom prst="rect">
            <a:avLst/>
          </a:prstGeom>
          <a:noFill/>
          <a:ln>
            <a:noFill/>
          </a:ln>
        </p:spPr>
      </p:pic>
      <p:sp>
        <p:nvSpPr>
          <p:cNvPr id="226" name="Google Shape;226;p31"/>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227" name="Google Shape;227;p31"/>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228" name="Google Shape;228;p31"/>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Values</a:t>
            </a:r>
            <a:endParaRPr/>
          </a:p>
        </p:txBody>
      </p:sp>
      <p:sp>
        <p:nvSpPr>
          <p:cNvPr id="229" name="Google Shape;229;p31"/>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Culture</a:t>
            </a:r>
            <a:endParaRPr/>
          </a:p>
          <a:p>
            <a:pPr indent="0" lvl="0" marL="0" rtl="0" algn="l">
              <a:spcBef>
                <a:spcPts val="0"/>
              </a:spcBef>
              <a:spcAft>
                <a:spcPts val="0"/>
              </a:spcAft>
              <a:buNone/>
            </a:pPr>
            <a:r>
              <a:rPr lang="en"/>
              <a:t>Passion</a:t>
            </a:r>
            <a:endParaRPr/>
          </a:p>
          <a:p>
            <a:pPr indent="0" lvl="0" marL="0" rtl="0" algn="l">
              <a:spcBef>
                <a:spcPts val="0"/>
              </a:spcBef>
              <a:spcAft>
                <a:spcPts val="0"/>
              </a:spcAft>
              <a:buNone/>
            </a:pPr>
            <a:r>
              <a:rPr lang="en"/>
              <a:t>Integrity</a:t>
            </a:r>
            <a:endParaRPr/>
          </a:p>
        </p:txBody>
      </p:sp>
      <p:sp>
        <p:nvSpPr>
          <p:cNvPr id="230" name="Google Shape;230;p31"/>
          <p:cNvSpPr txBox="1"/>
          <p:nvPr>
            <p:ph idx="1" type="subTitle"/>
          </p:nvPr>
        </p:nvSpPr>
        <p:spPr>
          <a:xfrm>
            <a:off x="6074675" y="786950"/>
            <a:ext cx="26520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Wine-alytics is committed to using </a:t>
            </a:r>
            <a:r>
              <a:rPr b="1" lang="en"/>
              <a:t>data</a:t>
            </a:r>
            <a:r>
              <a:rPr lang="en"/>
              <a:t> to find </a:t>
            </a:r>
            <a:r>
              <a:rPr b="1" lang="en"/>
              <a:t>high quality wines</a:t>
            </a:r>
            <a:r>
              <a:rPr lang="en"/>
              <a:t> and consulting on how to </a:t>
            </a:r>
            <a:r>
              <a:rPr b="1" lang="en"/>
              <a:t>build exceptional wine portfolios</a:t>
            </a:r>
            <a:endParaRPr b="1"/>
          </a:p>
        </p:txBody>
      </p:sp>
      <p:sp>
        <p:nvSpPr>
          <p:cNvPr id="231" name="Google Shape;231;p31"/>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 share our </a:t>
            </a:r>
            <a:r>
              <a:rPr b="1" lang="en"/>
              <a:t>passion</a:t>
            </a:r>
            <a:r>
              <a:rPr lang="en"/>
              <a:t> for wine and make wine </a:t>
            </a:r>
            <a:r>
              <a:rPr b="1" lang="en"/>
              <a:t>accessible</a:t>
            </a:r>
            <a:r>
              <a:rPr lang="en"/>
              <a:t> to all</a:t>
            </a:r>
            <a:endParaRPr/>
          </a:p>
        </p:txBody>
      </p:sp>
      <p:cxnSp>
        <p:nvCxnSpPr>
          <p:cNvPr id="232" name="Google Shape;232;p31"/>
          <p:cNvCxnSpPr/>
          <p:nvPr/>
        </p:nvCxnSpPr>
        <p:spPr>
          <a:xfrm>
            <a:off x="5967313" y="957808"/>
            <a:ext cx="0" cy="572700"/>
          </a:xfrm>
          <a:prstGeom prst="straightConnector1">
            <a:avLst/>
          </a:prstGeom>
          <a:noFill/>
          <a:ln cap="flat" cmpd="sng" w="19050">
            <a:solidFill>
              <a:schemeClr val="accent1"/>
            </a:solidFill>
            <a:prstDash val="solid"/>
            <a:round/>
            <a:headEnd len="med" w="med" type="none"/>
            <a:tailEnd len="med" w="med" type="none"/>
          </a:ln>
        </p:spPr>
      </p:cxnSp>
      <p:pic>
        <p:nvPicPr>
          <p:cNvPr id="233" name="Google Shape;233;p31"/>
          <p:cNvPicPr preferRelativeResize="0"/>
          <p:nvPr/>
        </p:nvPicPr>
        <p:blipFill rotWithShape="1">
          <a:blip r:embed="rId4">
            <a:alphaModFix amt="72000"/>
          </a:blip>
          <a:srcRect b="0" l="17416" r="0" t="30128"/>
          <a:stretch/>
        </p:blipFill>
        <p:spPr>
          <a:xfrm>
            <a:off x="0" y="0"/>
            <a:ext cx="2237326" cy="1225100"/>
          </a:xfrm>
          <a:prstGeom prst="rect">
            <a:avLst/>
          </a:prstGeom>
          <a:noFill/>
          <a:ln>
            <a:noFill/>
          </a:ln>
        </p:spPr>
      </p:pic>
      <p:cxnSp>
        <p:nvCxnSpPr>
          <p:cNvPr id="234" name="Google Shape;234;p31"/>
          <p:cNvCxnSpPr/>
          <p:nvPr/>
        </p:nvCxnSpPr>
        <p:spPr>
          <a:xfrm>
            <a:off x="5967313" y="2285400"/>
            <a:ext cx="0" cy="572700"/>
          </a:xfrm>
          <a:prstGeom prst="straightConnector1">
            <a:avLst/>
          </a:prstGeom>
          <a:noFill/>
          <a:ln cap="flat" cmpd="sng" w="19050">
            <a:solidFill>
              <a:schemeClr val="accent1"/>
            </a:solidFill>
            <a:prstDash val="solid"/>
            <a:round/>
            <a:headEnd len="med" w="med" type="none"/>
            <a:tailEnd len="med" w="med" type="none"/>
          </a:ln>
        </p:spPr>
      </p:cxnSp>
      <p:cxnSp>
        <p:nvCxnSpPr>
          <p:cNvPr id="235" name="Google Shape;235;p31"/>
          <p:cNvCxnSpPr/>
          <p:nvPr/>
        </p:nvCxnSpPr>
        <p:spPr>
          <a:xfrm>
            <a:off x="5967313" y="3612992"/>
            <a:ext cx="0" cy="572700"/>
          </a:xfrm>
          <a:prstGeom prst="straightConnector1">
            <a:avLst/>
          </a:prstGeom>
          <a:noFill/>
          <a:ln cap="flat" cmpd="sng" w="19050">
            <a:solidFill>
              <a:schemeClr val="accent1"/>
            </a:solidFill>
            <a:prstDash val="solid"/>
            <a:round/>
            <a:headEnd len="med" w="med" type="none"/>
            <a:tailEnd len="med" w="med" type="none"/>
          </a:ln>
        </p:spPr>
      </p:cxnSp>
      <p:sp>
        <p:nvSpPr>
          <p:cNvPr id="236" name="Google Shape;236;p31"/>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4600"/>
              <a:t>OUR PHILOSOPHY</a:t>
            </a:r>
            <a:endParaRPr sz="4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2"/>
          <p:cNvPicPr preferRelativeResize="0"/>
          <p:nvPr/>
        </p:nvPicPr>
        <p:blipFill rotWithShape="1">
          <a:blip r:embed="rId3">
            <a:alphaModFix/>
          </a:blip>
          <a:srcRect b="4289" l="0" r="0" t="-4290"/>
          <a:stretch/>
        </p:blipFill>
        <p:spPr>
          <a:xfrm flipH="1">
            <a:off x="7302475" y="1463950"/>
            <a:ext cx="1841525" cy="1775757"/>
          </a:xfrm>
          <a:prstGeom prst="rect">
            <a:avLst/>
          </a:prstGeom>
          <a:noFill/>
          <a:ln>
            <a:noFill/>
          </a:ln>
        </p:spPr>
      </p:pic>
      <p:pic>
        <p:nvPicPr>
          <p:cNvPr id="242" name="Google Shape;242;p32"/>
          <p:cNvPicPr preferRelativeResize="0"/>
          <p:nvPr/>
        </p:nvPicPr>
        <p:blipFill>
          <a:blip r:embed="rId4">
            <a:alphaModFix/>
          </a:blip>
          <a:stretch>
            <a:fillRect/>
          </a:stretch>
        </p:blipFill>
        <p:spPr>
          <a:xfrm>
            <a:off x="5560025" y="1591575"/>
            <a:ext cx="1638000" cy="1638000"/>
          </a:xfrm>
          <a:prstGeom prst="rect">
            <a:avLst/>
          </a:prstGeom>
          <a:noFill/>
          <a:ln>
            <a:noFill/>
          </a:ln>
        </p:spPr>
      </p:pic>
      <p:pic>
        <p:nvPicPr>
          <p:cNvPr id="243" name="Google Shape;243;p32"/>
          <p:cNvPicPr preferRelativeResize="0"/>
          <p:nvPr/>
        </p:nvPicPr>
        <p:blipFill>
          <a:blip r:embed="rId5">
            <a:alphaModFix/>
          </a:blip>
          <a:stretch>
            <a:fillRect/>
          </a:stretch>
        </p:blipFill>
        <p:spPr>
          <a:xfrm>
            <a:off x="1892563" y="1540150"/>
            <a:ext cx="1689425" cy="1689425"/>
          </a:xfrm>
          <a:prstGeom prst="rect">
            <a:avLst/>
          </a:prstGeom>
          <a:noFill/>
          <a:ln>
            <a:noFill/>
          </a:ln>
        </p:spPr>
      </p:pic>
      <p:grpSp>
        <p:nvGrpSpPr>
          <p:cNvPr id="244" name="Google Shape;244;p32"/>
          <p:cNvGrpSpPr/>
          <p:nvPr/>
        </p:nvGrpSpPr>
        <p:grpSpPr>
          <a:xfrm>
            <a:off x="47741" y="1484109"/>
            <a:ext cx="1689408" cy="1714436"/>
            <a:chOff x="354325" y="1380700"/>
            <a:chExt cx="2050750" cy="2071326"/>
          </a:xfrm>
        </p:grpSpPr>
        <p:pic>
          <p:nvPicPr>
            <p:cNvPr id="245" name="Google Shape;245;p32"/>
            <p:cNvPicPr preferRelativeResize="0"/>
            <p:nvPr/>
          </p:nvPicPr>
          <p:blipFill>
            <a:blip r:embed="rId6">
              <a:alphaModFix/>
            </a:blip>
            <a:stretch>
              <a:fillRect/>
            </a:stretch>
          </p:blipFill>
          <p:spPr>
            <a:xfrm>
              <a:off x="354325" y="1385925"/>
              <a:ext cx="2050750" cy="2050750"/>
            </a:xfrm>
            <a:prstGeom prst="rect">
              <a:avLst/>
            </a:prstGeom>
            <a:noFill/>
            <a:ln>
              <a:noFill/>
            </a:ln>
          </p:spPr>
        </p:pic>
        <p:pic>
          <p:nvPicPr>
            <p:cNvPr id="246" name="Google Shape;246;p32"/>
            <p:cNvPicPr preferRelativeResize="0"/>
            <p:nvPr/>
          </p:nvPicPr>
          <p:blipFill>
            <a:blip r:embed="rId7">
              <a:alphaModFix/>
            </a:blip>
            <a:stretch>
              <a:fillRect/>
            </a:stretch>
          </p:blipFill>
          <p:spPr>
            <a:xfrm>
              <a:off x="354325" y="1380700"/>
              <a:ext cx="2050747" cy="2071326"/>
            </a:xfrm>
            <a:prstGeom prst="rect">
              <a:avLst/>
            </a:prstGeom>
            <a:noFill/>
            <a:ln>
              <a:noFill/>
            </a:ln>
          </p:spPr>
        </p:pic>
      </p:grpSp>
      <p:sp>
        <p:nvSpPr>
          <p:cNvPr id="247" name="Google Shape;247;p32"/>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48" name="Google Shape;248;p32"/>
          <p:cNvSpPr txBox="1"/>
          <p:nvPr>
            <p:ph idx="4294967295" type="subTitle"/>
          </p:nvPr>
        </p:nvSpPr>
        <p:spPr>
          <a:xfrm>
            <a:off x="58975" y="3328675"/>
            <a:ext cx="1638000" cy="502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accent1"/>
                </a:solidFill>
                <a:latin typeface="Oswald"/>
                <a:ea typeface="Oswald"/>
                <a:cs typeface="Oswald"/>
                <a:sym typeface="Oswald"/>
              </a:rPr>
              <a:t>Liz Calvo</a:t>
            </a:r>
            <a:endParaRPr b="0" sz="1800">
              <a:solidFill>
                <a:schemeClr val="accent1"/>
              </a:solidFill>
              <a:latin typeface="Oswald"/>
              <a:ea typeface="Oswald"/>
              <a:cs typeface="Oswald"/>
              <a:sym typeface="Oswald"/>
            </a:endParaRPr>
          </a:p>
        </p:txBody>
      </p:sp>
      <p:sp>
        <p:nvSpPr>
          <p:cNvPr id="249" name="Google Shape;249;p32"/>
          <p:cNvSpPr txBox="1"/>
          <p:nvPr>
            <p:ph idx="4294967295" type="subTitle"/>
          </p:nvPr>
        </p:nvSpPr>
        <p:spPr>
          <a:xfrm>
            <a:off x="58975" y="3693950"/>
            <a:ext cx="16380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VP of Wine Education</a:t>
            </a:r>
            <a:endParaRPr/>
          </a:p>
        </p:txBody>
      </p:sp>
      <p:sp>
        <p:nvSpPr>
          <p:cNvPr id="250" name="Google Shape;250;p32"/>
          <p:cNvSpPr txBox="1"/>
          <p:nvPr>
            <p:ph idx="4294967295" type="subTitle"/>
          </p:nvPr>
        </p:nvSpPr>
        <p:spPr>
          <a:xfrm>
            <a:off x="5437725" y="3328675"/>
            <a:ext cx="1831200" cy="502800"/>
          </a:xfrm>
          <a:prstGeom prst="rect">
            <a:avLst/>
          </a:prstGeom>
          <a:noFill/>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solidFill>
                  <a:schemeClr val="accent1"/>
                </a:solidFill>
                <a:latin typeface="Oswald"/>
                <a:ea typeface="Oswald"/>
                <a:cs typeface="Oswald"/>
                <a:sym typeface="Oswald"/>
              </a:rPr>
              <a:t>Melanie Nyuydzefe</a:t>
            </a:r>
            <a:endParaRPr sz="1800">
              <a:solidFill>
                <a:schemeClr val="accent1"/>
              </a:solidFill>
              <a:latin typeface="Oswald"/>
              <a:ea typeface="Oswald"/>
              <a:cs typeface="Oswald"/>
              <a:sym typeface="Oswald"/>
            </a:endParaRPr>
          </a:p>
          <a:p>
            <a:pPr indent="0" lvl="0" marL="0" rtl="0" algn="r">
              <a:spcBef>
                <a:spcPts val="1600"/>
              </a:spcBef>
              <a:spcAft>
                <a:spcPts val="0"/>
              </a:spcAft>
              <a:buClr>
                <a:schemeClr val="dk1"/>
              </a:buClr>
              <a:buSzPts val="1100"/>
              <a:buFont typeface="Arial"/>
              <a:buNone/>
            </a:pPr>
            <a:r>
              <a:t/>
            </a:r>
            <a:endParaRPr sz="1800">
              <a:solidFill>
                <a:schemeClr val="accent1"/>
              </a:solidFill>
              <a:latin typeface="Oswald"/>
              <a:ea typeface="Oswald"/>
              <a:cs typeface="Oswald"/>
              <a:sym typeface="Oswald"/>
            </a:endParaRPr>
          </a:p>
          <a:p>
            <a:pPr indent="0" lvl="0" marL="0" rtl="0" algn="r">
              <a:spcBef>
                <a:spcPts val="1600"/>
              </a:spcBef>
              <a:spcAft>
                <a:spcPts val="1600"/>
              </a:spcAft>
              <a:buNone/>
            </a:pPr>
            <a:r>
              <a:t/>
            </a:r>
            <a:endParaRPr sz="1800">
              <a:solidFill>
                <a:schemeClr val="accent1"/>
              </a:solidFill>
              <a:latin typeface="Oswald"/>
              <a:ea typeface="Oswald"/>
              <a:cs typeface="Oswald"/>
              <a:sym typeface="Oswald"/>
            </a:endParaRPr>
          </a:p>
        </p:txBody>
      </p:sp>
      <p:pic>
        <p:nvPicPr>
          <p:cNvPr id="251" name="Google Shape;251;p32"/>
          <p:cNvPicPr preferRelativeResize="0"/>
          <p:nvPr/>
        </p:nvPicPr>
        <p:blipFill>
          <a:blip r:embed="rId7">
            <a:alphaModFix/>
          </a:blip>
          <a:stretch>
            <a:fillRect/>
          </a:stretch>
        </p:blipFill>
        <p:spPr>
          <a:xfrm>
            <a:off x="1892574" y="1515139"/>
            <a:ext cx="1689405" cy="1714435"/>
          </a:xfrm>
          <a:prstGeom prst="rect">
            <a:avLst/>
          </a:prstGeom>
          <a:noFill/>
          <a:ln>
            <a:noFill/>
          </a:ln>
        </p:spPr>
      </p:pic>
      <p:sp>
        <p:nvSpPr>
          <p:cNvPr id="252" name="Google Shape;252;p32"/>
          <p:cNvSpPr txBox="1"/>
          <p:nvPr>
            <p:ph idx="4294967295" type="subTitle"/>
          </p:nvPr>
        </p:nvSpPr>
        <p:spPr>
          <a:xfrm>
            <a:off x="1865250" y="3328675"/>
            <a:ext cx="1766400" cy="502800"/>
          </a:xfrm>
          <a:prstGeom prst="rect">
            <a:avLst/>
          </a:prstGeom>
          <a:noFill/>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accent1"/>
                </a:solidFill>
                <a:latin typeface="Oswald"/>
                <a:ea typeface="Oswald"/>
                <a:cs typeface="Oswald"/>
                <a:sym typeface="Oswald"/>
              </a:rPr>
              <a:t>Michelle Halvorsen</a:t>
            </a:r>
            <a:endParaRPr b="0" sz="1800">
              <a:solidFill>
                <a:schemeClr val="accent1"/>
              </a:solidFill>
              <a:latin typeface="Oswald"/>
              <a:ea typeface="Oswald"/>
              <a:cs typeface="Oswald"/>
              <a:sym typeface="Oswald"/>
            </a:endParaRPr>
          </a:p>
        </p:txBody>
      </p:sp>
      <p:pic>
        <p:nvPicPr>
          <p:cNvPr id="253" name="Google Shape;253;p32"/>
          <p:cNvPicPr preferRelativeResize="0"/>
          <p:nvPr/>
        </p:nvPicPr>
        <p:blipFill>
          <a:blip r:embed="rId7">
            <a:alphaModFix/>
          </a:blip>
          <a:stretch>
            <a:fillRect/>
          </a:stretch>
        </p:blipFill>
        <p:spPr>
          <a:xfrm>
            <a:off x="5554661" y="1527646"/>
            <a:ext cx="1689405" cy="1714435"/>
          </a:xfrm>
          <a:prstGeom prst="rect">
            <a:avLst/>
          </a:prstGeom>
          <a:noFill/>
          <a:ln>
            <a:noFill/>
          </a:ln>
        </p:spPr>
      </p:pic>
      <p:sp>
        <p:nvSpPr>
          <p:cNvPr id="254" name="Google Shape;254;p32"/>
          <p:cNvSpPr txBox="1"/>
          <p:nvPr>
            <p:ph idx="4294967295" type="subTitle"/>
          </p:nvPr>
        </p:nvSpPr>
        <p:spPr>
          <a:xfrm>
            <a:off x="3671325" y="3328675"/>
            <a:ext cx="1766400" cy="502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chemeClr val="accent1"/>
                </a:solidFill>
                <a:latin typeface="Oswald"/>
                <a:ea typeface="Oswald"/>
                <a:cs typeface="Oswald"/>
                <a:sym typeface="Oswald"/>
              </a:rPr>
              <a:t>Syed Hossain</a:t>
            </a:r>
            <a:endParaRPr b="0" sz="1800">
              <a:solidFill>
                <a:schemeClr val="accent1"/>
              </a:solidFill>
              <a:latin typeface="Oswald"/>
              <a:ea typeface="Oswald"/>
              <a:cs typeface="Oswald"/>
              <a:sym typeface="Oswald"/>
            </a:endParaRPr>
          </a:p>
        </p:txBody>
      </p:sp>
      <p:sp>
        <p:nvSpPr>
          <p:cNvPr id="255" name="Google Shape;255;p32"/>
          <p:cNvSpPr txBox="1"/>
          <p:nvPr>
            <p:ph idx="4294967295" type="subTitle"/>
          </p:nvPr>
        </p:nvSpPr>
        <p:spPr>
          <a:xfrm>
            <a:off x="7447025" y="3328675"/>
            <a:ext cx="1561500" cy="502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Oswald"/>
                <a:ea typeface="Oswald"/>
                <a:cs typeface="Oswald"/>
                <a:sym typeface="Oswald"/>
              </a:rPr>
              <a:t>Greg Sobchuk</a:t>
            </a:r>
            <a:endParaRPr sz="1800">
              <a:solidFill>
                <a:schemeClr val="accent1"/>
              </a:solidFill>
              <a:latin typeface="Oswald"/>
              <a:ea typeface="Oswald"/>
              <a:cs typeface="Oswald"/>
              <a:sym typeface="Oswald"/>
            </a:endParaRPr>
          </a:p>
          <a:p>
            <a:pPr indent="0" lvl="0" marL="0" rtl="0" algn="ctr">
              <a:spcBef>
                <a:spcPts val="1600"/>
              </a:spcBef>
              <a:spcAft>
                <a:spcPts val="0"/>
              </a:spcAft>
              <a:buNone/>
            </a:pPr>
            <a:r>
              <a:t/>
            </a:r>
            <a:endParaRPr sz="1800">
              <a:solidFill>
                <a:schemeClr val="accent1"/>
              </a:solidFill>
              <a:latin typeface="Oswald"/>
              <a:ea typeface="Oswald"/>
              <a:cs typeface="Oswald"/>
              <a:sym typeface="Oswald"/>
            </a:endParaRPr>
          </a:p>
          <a:p>
            <a:pPr indent="0" lvl="0" marL="0" rtl="0" algn="ctr">
              <a:spcBef>
                <a:spcPts val="1600"/>
              </a:spcBef>
              <a:spcAft>
                <a:spcPts val="0"/>
              </a:spcAft>
              <a:buNone/>
            </a:pPr>
            <a:r>
              <a:t/>
            </a:r>
            <a:endParaRPr sz="1800">
              <a:solidFill>
                <a:schemeClr val="accent1"/>
              </a:solidFill>
              <a:latin typeface="Oswald"/>
              <a:ea typeface="Oswald"/>
              <a:cs typeface="Oswald"/>
              <a:sym typeface="Oswald"/>
            </a:endParaRPr>
          </a:p>
          <a:p>
            <a:pPr indent="0" lvl="0" marL="0" rtl="0" algn="ctr">
              <a:spcBef>
                <a:spcPts val="1600"/>
              </a:spcBef>
              <a:spcAft>
                <a:spcPts val="0"/>
              </a:spcAft>
              <a:buNone/>
            </a:pPr>
            <a:r>
              <a:t/>
            </a:r>
            <a:endParaRPr sz="1800">
              <a:solidFill>
                <a:schemeClr val="accent1"/>
              </a:solidFill>
              <a:latin typeface="Oswald"/>
              <a:ea typeface="Oswald"/>
              <a:cs typeface="Oswald"/>
              <a:sym typeface="Oswald"/>
            </a:endParaRPr>
          </a:p>
          <a:p>
            <a:pPr indent="0" lvl="0" marL="0" rtl="0" algn="ctr">
              <a:spcBef>
                <a:spcPts val="1600"/>
              </a:spcBef>
              <a:spcAft>
                <a:spcPts val="1600"/>
              </a:spcAft>
              <a:buNone/>
            </a:pPr>
            <a:r>
              <a:t/>
            </a:r>
            <a:endParaRPr sz="1800">
              <a:solidFill>
                <a:schemeClr val="accent1"/>
              </a:solidFill>
              <a:latin typeface="Oswald"/>
              <a:ea typeface="Oswald"/>
              <a:cs typeface="Oswald"/>
              <a:sym typeface="Oswald"/>
            </a:endParaRPr>
          </a:p>
        </p:txBody>
      </p:sp>
      <p:sp>
        <p:nvSpPr>
          <p:cNvPr id="256" name="Google Shape;256;p32"/>
          <p:cNvSpPr txBox="1"/>
          <p:nvPr>
            <p:ph idx="4294967295" type="subTitle"/>
          </p:nvPr>
        </p:nvSpPr>
        <p:spPr>
          <a:xfrm>
            <a:off x="1929450" y="3693950"/>
            <a:ext cx="16380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VP of Data Science</a:t>
            </a:r>
            <a:endParaRPr/>
          </a:p>
        </p:txBody>
      </p:sp>
      <p:sp>
        <p:nvSpPr>
          <p:cNvPr id="257" name="Google Shape;257;p32"/>
          <p:cNvSpPr txBox="1"/>
          <p:nvPr>
            <p:ph idx="4294967295" type="subTitle"/>
          </p:nvPr>
        </p:nvSpPr>
        <p:spPr>
          <a:xfrm>
            <a:off x="3753000" y="3693950"/>
            <a:ext cx="16380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VP of </a:t>
            </a:r>
            <a:r>
              <a:rPr lang="en"/>
              <a:t>Data Analytics</a:t>
            </a:r>
            <a:endParaRPr/>
          </a:p>
        </p:txBody>
      </p:sp>
      <p:sp>
        <p:nvSpPr>
          <p:cNvPr id="258" name="Google Shape;258;p32"/>
          <p:cNvSpPr txBox="1"/>
          <p:nvPr>
            <p:ph idx="4294967295" type="subTitle"/>
          </p:nvPr>
        </p:nvSpPr>
        <p:spPr>
          <a:xfrm>
            <a:off x="5691850" y="3693950"/>
            <a:ext cx="16380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VP of Wine Science</a:t>
            </a:r>
            <a:endParaRPr/>
          </a:p>
        </p:txBody>
      </p:sp>
      <p:sp>
        <p:nvSpPr>
          <p:cNvPr id="259" name="Google Shape;259;p32"/>
          <p:cNvSpPr txBox="1"/>
          <p:nvPr>
            <p:ph idx="4294967295" type="subTitle"/>
          </p:nvPr>
        </p:nvSpPr>
        <p:spPr>
          <a:xfrm>
            <a:off x="7447025" y="3693950"/>
            <a:ext cx="16380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VP of Marketing &amp; Operations</a:t>
            </a:r>
            <a:endParaRPr/>
          </a:p>
        </p:txBody>
      </p:sp>
      <p:pic>
        <p:nvPicPr>
          <p:cNvPr id="260" name="Google Shape;260;p32"/>
          <p:cNvPicPr preferRelativeResize="0"/>
          <p:nvPr/>
        </p:nvPicPr>
        <p:blipFill>
          <a:blip r:embed="rId8">
            <a:alphaModFix/>
          </a:blip>
          <a:stretch>
            <a:fillRect/>
          </a:stretch>
        </p:blipFill>
        <p:spPr>
          <a:xfrm>
            <a:off x="3734400" y="1533100"/>
            <a:ext cx="1689400" cy="1689400"/>
          </a:xfrm>
          <a:prstGeom prst="rect">
            <a:avLst/>
          </a:prstGeom>
          <a:noFill/>
          <a:ln>
            <a:noFill/>
          </a:ln>
        </p:spPr>
      </p:pic>
      <p:pic>
        <p:nvPicPr>
          <p:cNvPr id="261" name="Google Shape;261;p32"/>
          <p:cNvPicPr preferRelativeResize="0"/>
          <p:nvPr/>
        </p:nvPicPr>
        <p:blipFill>
          <a:blip r:embed="rId7">
            <a:alphaModFix/>
          </a:blip>
          <a:stretch>
            <a:fillRect/>
          </a:stretch>
        </p:blipFill>
        <p:spPr>
          <a:xfrm>
            <a:off x="3723612" y="1553351"/>
            <a:ext cx="1689405" cy="1714435"/>
          </a:xfrm>
          <a:prstGeom prst="rect">
            <a:avLst/>
          </a:prstGeom>
          <a:noFill/>
          <a:ln>
            <a:noFill/>
          </a:ln>
        </p:spPr>
      </p:pic>
      <p:pic>
        <p:nvPicPr>
          <p:cNvPr id="262" name="Google Shape;262;p32"/>
          <p:cNvPicPr preferRelativeResize="0"/>
          <p:nvPr/>
        </p:nvPicPr>
        <p:blipFill>
          <a:blip r:embed="rId7">
            <a:alphaModFix/>
          </a:blip>
          <a:stretch>
            <a:fillRect/>
          </a:stretch>
        </p:blipFill>
        <p:spPr>
          <a:xfrm>
            <a:off x="7374936" y="1553346"/>
            <a:ext cx="1689405" cy="17144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nvSpPr>
        <p:spPr>
          <a:xfrm>
            <a:off x="2857500" y="168350"/>
            <a:ext cx="3214500" cy="10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A32E61"/>
                </a:solidFill>
                <a:latin typeface="Oswald Medium"/>
                <a:ea typeface="Oswald Medium"/>
                <a:cs typeface="Oswald Medium"/>
                <a:sym typeface="Oswald Medium"/>
              </a:rPr>
              <a:t>OUR OFFERINGS</a:t>
            </a:r>
            <a:endParaRPr sz="3500">
              <a:solidFill>
                <a:srgbClr val="A32E61"/>
              </a:solidFill>
              <a:latin typeface="Oswald Medium"/>
              <a:ea typeface="Oswald Medium"/>
              <a:cs typeface="Oswald Medium"/>
              <a:sym typeface="Oswald Medium"/>
            </a:endParaRPr>
          </a:p>
        </p:txBody>
      </p:sp>
      <p:grpSp>
        <p:nvGrpSpPr>
          <p:cNvPr id="268" name="Google Shape;268;p33"/>
          <p:cNvGrpSpPr/>
          <p:nvPr/>
        </p:nvGrpSpPr>
        <p:grpSpPr>
          <a:xfrm>
            <a:off x="2013178" y="1255266"/>
            <a:ext cx="2462982" cy="2836981"/>
            <a:chOff x="1118224" y="283731"/>
            <a:chExt cx="2090817" cy="2616900"/>
          </a:xfrm>
        </p:grpSpPr>
        <p:sp>
          <p:nvSpPr>
            <p:cNvPr id="269" name="Google Shape;269;p33"/>
            <p:cNvSpPr/>
            <p:nvPr/>
          </p:nvSpPr>
          <p:spPr>
            <a:xfrm>
              <a:off x="1178640" y="283731"/>
              <a:ext cx="2030400" cy="261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1118224" y="341749"/>
              <a:ext cx="2048100" cy="2490600"/>
            </a:xfrm>
            <a:prstGeom prst="rect">
              <a:avLst/>
            </a:prstGeom>
            <a:solidFill>
              <a:schemeClr val="lt2"/>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1233931" y="1225027"/>
              <a:ext cx="1815000" cy="1446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61249"/>
                  </a:solidFill>
                  <a:latin typeface="Roboto Medium"/>
                  <a:ea typeface="Roboto Medium"/>
                  <a:cs typeface="Roboto Medium"/>
                  <a:sym typeface="Roboto Medium"/>
                </a:rPr>
                <a:t>We help distributors build wine inventories by providing and consulting them to increase profits through a powerful price classification tool to identify wines that are under- or overvalued</a:t>
              </a:r>
              <a:endParaRPr sz="1200">
                <a:solidFill>
                  <a:srgbClr val="B61249"/>
                </a:solidFill>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1200">
                <a:solidFill>
                  <a:srgbClr val="B61249"/>
                </a:solidFill>
                <a:latin typeface="Roboto Medium"/>
                <a:ea typeface="Roboto Medium"/>
                <a:cs typeface="Roboto Medium"/>
                <a:sym typeface="Roboto Medium"/>
              </a:endParaRPr>
            </a:p>
            <a:p>
              <a:pPr indent="0" lvl="0" marL="0" rtl="0" algn="l">
                <a:spcBef>
                  <a:spcPts val="0"/>
                </a:spcBef>
                <a:spcAft>
                  <a:spcPts val="0"/>
                </a:spcAft>
                <a:buNone/>
              </a:pPr>
              <a:r>
                <a:t/>
              </a:r>
              <a:endParaRPr sz="1200">
                <a:solidFill>
                  <a:srgbClr val="B61249"/>
                </a:solidFill>
                <a:latin typeface="Roboto Medium"/>
                <a:ea typeface="Roboto Medium"/>
                <a:cs typeface="Roboto Medium"/>
                <a:sym typeface="Roboto Medium"/>
              </a:endParaRPr>
            </a:p>
          </p:txBody>
        </p:sp>
        <p:sp>
          <p:nvSpPr>
            <p:cNvPr id="272" name="Google Shape;272;p33"/>
            <p:cNvSpPr/>
            <p:nvPr/>
          </p:nvSpPr>
          <p:spPr>
            <a:xfrm>
              <a:off x="1233850" y="470600"/>
              <a:ext cx="1815000" cy="675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B61249"/>
                  </a:solidFill>
                  <a:latin typeface="Roboto"/>
                  <a:ea typeface="Roboto"/>
                  <a:cs typeface="Roboto"/>
                  <a:sym typeface="Roboto"/>
                </a:rPr>
                <a:t>DISTRIBUTORS</a:t>
              </a:r>
              <a:endParaRPr sz="2200">
                <a:solidFill>
                  <a:srgbClr val="B61249"/>
                </a:solidFill>
                <a:latin typeface="Roboto Thin"/>
                <a:ea typeface="Roboto Thin"/>
                <a:cs typeface="Roboto Thin"/>
                <a:sym typeface="Roboto Thin"/>
              </a:endParaRPr>
            </a:p>
          </p:txBody>
        </p:sp>
      </p:grpSp>
      <p:grpSp>
        <p:nvGrpSpPr>
          <p:cNvPr id="273" name="Google Shape;273;p33"/>
          <p:cNvGrpSpPr/>
          <p:nvPr/>
        </p:nvGrpSpPr>
        <p:grpSpPr>
          <a:xfrm>
            <a:off x="4537898" y="1255266"/>
            <a:ext cx="2462987" cy="2836981"/>
            <a:chOff x="1118224" y="283731"/>
            <a:chExt cx="2090821" cy="2616900"/>
          </a:xfrm>
        </p:grpSpPr>
        <p:sp>
          <p:nvSpPr>
            <p:cNvPr id="274" name="Google Shape;274;p33"/>
            <p:cNvSpPr/>
            <p:nvPr/>
          </p:nvSpPr>
          <p:spPr>
            <a:xfrm>
              <a:off x="1178644" y="283731"/>
              <a:ext cx="2030400" cy="26169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1118224" y="341749"/>
              <a:ext cx="20481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1233930" y="1225034"/>
              <a:ext cx="1815000" cy="15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61249"/>
                  </a:solidFill>
                  <a:latin typeface="Roboto Medium"/>
                  <a:ea typeface="Roboto Medium"/>
                  <a:cs typeface="Roboto Medium"/>
                  <a:sym typeface="Roboto Medium"/>
                </a:rPr>
                <a:t>We help wineries understand what their wine quality is and consult them on producing high quality wine using tested physical chemistry components</a:t>
              </a:r>
              <a:endParaRPr sz="1200">
                <a:solidFill>
                  <a:srgbClr val="B61249"/>
                </a:solidFill>
                <a:latin typeface="Roboto Medium"/>
                <a:ea typeface="Roboto Medium"/>
                <a:cs typeface="Roboto Medium"/>
                <a:sym typeface="Roboto Medium"/>
              </a:endParaRPr>
            </a:p>
          </p:txBody>
        </p:sp>
        <p:sp>
          <p:nvSpPr>
            <p:cNvPr id="277" name="Google Shape;277;p3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B61249"/>
                  </a:solidFill>
                  <a:latin typeface="Roboto"/>
                  <a:ea typeface="Roboto"/>
                  <a:cs typeface="Roboto"/>
                  <a:sym typeface="Roboto"/>
                </a:rPr>
                <a:t>WINERIES</a:t>
              </a:r>
              <a:endParaRPr b="1" sz="4000">
                <a:solidFill>
                  <a:srgbClr val="B61249"/>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